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  <p:sldMasterId id="2147483663" r:id="rId2"/>
  </p:sldMasterIdLst>
  <p:notesMasterIdLst>
    <p:notesMasterId r:id="rId48"/>
  </p:notesMasterIdLst>
  <p:handoutMasterIdLst>
    <p:handoutMasterId r:id="rId49"/>
  </p:handoutMasterIdLst>
  <p:sldIdLst>
    <p:sldId id="381" r:id="rId3"/>
    <p:sldId id="313" r:id="rId4"/>
    <p:sldId id="331" r:id="rId5"/>
    <p:sldId id="362" r:id="rId6"/>
    <p:sldId id="363" r:id="rId7"/>
    <p:sldId id="332" r:id="rId8"/>
    <p:sldId id="364" r:id="rId9"/>
    <p:sldId id="365" r:id="rId10"/>
    <p:sldId id="333" r:id="rId11"/>
    <p:sldId id="374" r:id="rId12"/>
    <p:sldId id="375" r:id="rId13"/>
    <p:sldId id="376" r:id="rId14"/>
    <p:sldId id="334" r:id="rId15"/>
    <p:sldId id="338" r:id="rId16"/>
    <p:sldId id="339" r:id="rId17"/>
    <p:sldId id="377" r:id="rId18"/>
    <p:sldId id="340" r:id="rId19"/>
    <p:sldId id="368" r:id="rId20"/>
    <p:sldId id="341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49" r:id="rId29"/>
    <p:sldId id="350" r:id="rId30"/>
    <p:sldId id="379" r:id="rId31"/>
    <p:sldId id="380" r:id="rId32"/>
    <p:sldId id="337" r:id="rId33"/>
    <p:sldId id="351" r:id="rId34"/>
    <p:sldId id="352" r:id="rId35"/>
    <p:sldId id="353" r:id="rId36"/>
    <p:sldId id="354" r:id="rId37"/>
    <p:sldId id="355" r:id="rId38"/>
    <p:sldId id="356" r:id="rId39"/>
    <p:sldId id="378" r:id="rId40"/>
    <p:sldId id="357" r:id="rId41"/>
    <p:sldId id="358" r:id="rId42"/>
    <p:sldId id="361" r:id="rId43"/>
    <p:sldId id="371" r:id="rId44"/>
    <p:sldId id="372" r:id="rId45"/>
    <p:sldId id="373" r:id="rId46"/>
    <p:sldId id="359" r:id="rId4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5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8504F83E-6D9F-4BDC-8CA6-5EDA3138BED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343400"/>
            <a:ext cx="61722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r>
              <a:rPr lang="en-US"/>
              <a:t>UO Overhead  </a:t>
            </a:r>
            <a:fld id="{B79DEA3A-D2FD-4879-8641-3F90EBD9A4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20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A3ADEDC6-6609-49AF-8C95-A46F8EE44680}" type="slidenum">
              <a:rPr lang="en-US"/>
              <a:pPr/>
              <a:t>2</a:t>
            </a:fld>
            <a:endParaRPr lang="en-US"/>
          </a:p>
        </p:txBody>
      </p:sp>
      <p:sp>
        <p:nvSpPr>
          <p:cNvPr id="2970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7270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F9F16E58-555A-4E93-8489-CB67BA19F349}" type="slidenum">
              <a:rPr lang="en-US"/>
              <a:pPr/>
              <a:t>35</a:t>
            </a:fld>
            <a:endParaRPr lang="en-US"/>
          </a:p>
        </p:txBody>
      </p:sp>
      <p:sp>
        <p:nvSpPr>
          <p:cNvPr id="7270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747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157A4B7C-C7A5-421E-BB98-BC6184CA1585}" type="slidenum">
              <a:rPr lang="en-US"/>
              <a:pPr/>
              <a:t>36</a:t>
            </a:fld>
            <a:endParaRPr lang="en-US"/>
          </a:p>
        </p:txBody>
      </p:sp>
      <p:sp>
        <p:nvSpPr>
          <p:cNvPr id="7475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768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9F03C208-DB6F-467A-8342-38F7E766FA75}" type="slidenum">
              <a:rPr lang="en-US"/>
              <a:pPr/>
              <a:t>37</a:t>
            </a:fld>
            <a:endParaRPr lang="en-US"/>
          </a:p>
        </p:txBody>
      </p:sp>
      <p:sp>
        <p:nvSpPr>
          <p:cNvPr id="7680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788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EDDCBC2D-E1E0-4AAB-9E90-E6F5EBB6F557}" type="slidenum">
              <a:rPr lang="en-US"/>
              <a:pPr/>
              <a:t>38</a:t>
            </a:fld>
            <a:endParaRPr lang="en-US"/>
          </a:p>
        </p:txBody>
      </p:sp>
      <p:sp>
        <p:nvSpPr>
          <p:cNvPr id="7885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808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8B67FA0F-8BB7-4251-94FE-8BBC5A5E5945}" type="slidenum">
              <a:rPr lang="en-US"/>
              <a:pPr/>
              <a:t>39</a:t>
            </a:fld>
            <a:endParaRPr lang="en-US"/>
          </a:p>
        </p:txBody>
      </p:sp>
      <p:sp>
        <p:nvSpPr>
          <p:cNvPr id="8090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829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3C72EB81-5FD4-4555-B02F-521106BB0257}" type="slidenum">
              <a:rPr lang="en-US"/>
              <a:pPr/>
              <a:t>40</a:t>
            </a:fld>
            <a:endParaRPr lang="en-US"/>
          </a:p>
        </p:txBody>
      </p:sp>
      <p:sp>
        <p:nvSpPr>
          <p:cNvPr id="8294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8909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35140A7B-146E-4CC3-82B3-53CBB4681D13}" type="slidenum">
              <a:rPr lang="en-US"/>
              <a:pPr/>
              <a:t>45</a:t>
            </a:fld>
            <a:endParaRPr lang="en-US"/>
          </a:p>
        </p:txBody>
      </p:sp>
      <p:sp>
        <p:nvSpPr>
          <p:cNvPr id="8909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11E25FBB-D210-49DE-9F57-C148249F8D3D}" type="slidenum">
              <a:rPr lang="en-US"/>
              <a:pPr/>
              <a:t>3</a:t>
            </a:fld>
            <a:endParaRPr lang="en-US"/>
          </a:p>
        </p:txBody>
      </p:sp>
      <p:sp>
        <p:nvSpPr>
          <p:cNvPr id="3174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430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E549BBFD-EB43-4185-98FE-463EE18066D9}" type="slidenum">
              <a:rPr lang="en-US"/>
              <a:pPr/>
              <a:t>13</a:t>
            </a:fld>
            <a:endParaRPr lang="en-US"/>
          </a:p>
        </p:txBody>
      </p:sp>
      <p:sp>
        <p:nvSpPr>
          <p:cNvPr id="4301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6041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5BE3D87C-1417-41BC-9D7E-ACAF7237024E}" type="slidenum">
              <a:rPr lang="en-US"/>
              <a:pPr/>
              <a:t>29</a:t>
            </a:fld>
            <a:endParaRPr lang="en-US"/>
          </a:p>
        </p:txBody>
      </p:sp>
      <p:sp>
        <p:nvSpPr>
          <p:cNvPr id="6042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6246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838177FC-3011-4E9E-BA67-44FC89AC3686}" type="slidenum">
              <a:rPr lang="en-US"/>
              <a:pPr/>
              <a:t>30</a:t>
            </a:fld>
            <a:endParaRPr lang="en-US"/>
          </a:p>
        </p:txBody>
      </p:sp>
      <p:sp>
        <p:nvSpPr>
          <p:cNvPr id="6246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6451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3E1E3284-1CD0-42B1-B25C-1CE31843DB0B}" type="slidenum">
              <a:rPr lang="en-US"/>
              <a:pPr/>
              <a:t>31</a:t>
            </a:fld>
            <a:endParaRPr lang="en-US"/>
          </a:p>
        </p:txBody>
      </p:sp>
      <p:sp>
        <p:nvSpPr>
          <p:cNvPr id="6451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6656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C2F37F1B-B3FC-437D-849A-E21B64F95AA8}" type="slidenum">
              <a:rPr lang="en-US"/>
              <a:pPr/>
              <a:t>32</a:t>
            </a:fld>
            <a:endParaRPr lang="en-US"/>
          </a:p>
        </p:txBody>
      </p:sp>
      <p:sp>
        <p:nvSpPr>
          <p:cNvPr id="6656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6861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63C103D1-46B2-4521-B821-67B17859E9E5}" type="slidenum">
              <a:rPr lang="en-US"/>
              <a:pPr/>
              <a:t>33</a:t>
            </a:fld>
            <a:endParaRPr lang="en-US"/>
          </a:p>
        </p:txBody>
      </p:sp>
      <p:sp>
        <p:nvSpPr>
          <p:cNvPr id="6861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7065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1EA218D4-5E68-4781-897A-7CA4C8C25B7C}" type="slidenum">
              <a:rPr lang="en-US"/>
              <a:pPr/>
              <a:t>34</a:t>
            </a:fld>
            <a:endParaRPr lang="en-US"/>
          </a:p>
        </p:txBody>
      </p:sp>
      <p:sp>
        <p:nvSpPr>
          <p:cNvPr id="7066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r>
              <a:rPr lang="en-US" smtClean="0">
                <a:latin typeface="Times" charset="0"/>
              </a:rPr>
              <a:t>The  Challenge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275" y="-9525"/>
            <a:ext cx="919638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3200400" y="762000"/>
            <a:ext cx="0" cy="21336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5384800"/>
            <a:ext cx="91821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sim_2color_si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065213"/>
            <a:ext cx="2819400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8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0" y="1046163"/>
            <a:ext cx="5410200" cy="1600200"/>
          </a:xfrm>
        </p:spPr>
        <p:txBody>
          <a:bodyPr anchor="ctr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3124200"/>
            <a:ext cx="5105400" cy="2895600"/>
          </a:xfrm>
        </p:spPr>
        <p:txBody>
          <a:bodyPr/>
          <a:lstStyle>
            <a:lvl1pPr marL="0" indent="0">
              <a:buFontTx/>
              <a:buNone/>
              <a:defRPr sz="17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r>
              <a:rPr lang="en-US"/>
              <a:t>University of Kansas Center for Research on Learning  1/98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FCDBC161-F319-49D4-B984-9CACD821A3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225C8A-E7DA-42F9-8212-2F093A73D81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1ADEA2-A6E8-4EFB-A222-E3D07F7738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275" y="-9525"/>
            <a:ext cx="919638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3200400" y="762000"/>
            <a:ext cx="0" cy="21336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5384800"/>
            <a:ext cx="91821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sim_2color_si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065213"/>
            <a:ext cx="2819400" cy="161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016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3429000" y="1046163"/>
            <a:ext cx="5410200" cy="1600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429000" y="3124200"/>
            <a:ext cx="5105400" cy="2895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r>
              <a:rPr lang="en-US"/>
              <a:t>University of Kansas Center for Research on Learning  1/98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35E80F64-DA8B-49F7-B1ED-7C150506C0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491B34-86AA-4CAB-9A8F-82893B5BBD5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E1DC14-A6BB-44FD-9ADC-EB0F6A5ABDC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C7EBE8-0362-436C-92AD-752FD18DC9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6F7FA4-3D7F-4101-BCE4-4ACC53B21B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08F321-76FB-49B9-B642-B0418F8D87C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DE90AD-D121-4771-9350-3DAED4A865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8B8614-16D0-49A2-946F-44CE2FB79DE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1BF2B5-FCEA-4909-8BF9-295EA0E370E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9D7A50-CC0C-4D38-AA53-947FBBF72BD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EA44E9-09FA-489A-8B61-0F50655E508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9206A8-ED5A-4A17-88AD-9FB239D066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51BDDA-6F41-41E2-A7E4-3678A0CFBA6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6E5AD48-9DEF-4603-B7B8-6129DE3324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DE640E-B72B-489F-B09F-804B27765A7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73C2AD-BD60-4479-9571-C7469DC0A5B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19EC23-785C-4273-8F9E-217EF482C35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A50C4F-D71D-408E-8E8E-7E72C6A072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630471-AB65-413C-9F38-FA9481B075D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7093" name="Freeform 5"/>
          <p:cNvSpPr>
            <a:spLocks/>
          </p:cNvSpPr>
          <p:nvPr/>
        </p:nvSpPr>
        <p:spPr bwMode="auto">
          <a:xfrm rot="10801178">
            <a:off x="0" y="6210300"/>
            <a:ext cx="9144000" cy="646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70" y="0"/>
              </a:cxn>
              <a:cxn ang="0">
                <a:pos x="5770" y="407"/>
              </a:cxn>
              <a:cxn ang="0">
                <a:pos x="5502" y="407"/>
              </a:cxn>
              <a:cxn ang="0">
                <a:pos x="5203" y="407"/>
              </a:cxn>
              <a:cxn ang="0">
                <a:pos x="4828" y="399"/>
              </a:cxn>
              <a:cxn ang="0">
                <a:pos x="4406" y="378"/>
              </a:cxn>
              <a:cxn ang="0">
                <a:pos x="3954" y="341"/>
              </a:cxn>
              <a:cxn ang="0">
                <a:pos x="3732" y="320"/>
              </a:cxn>
              <a:cxn ang="0">
                <a:pos x="3518" y="291"/>
              </a:cxn>
              <a:cxn ang="0">
                <a:pos x="3303" y="262"/>
              </a:cxn>
              <a:cxn ang="0">
                <a:pos x="3104" y="218"/>
              </a:cxn>
              <a:cxn ang="0">
                <a:pos x="2966" y="196"/>
              </a:cxn>
              <a:cxn ang="0">
                <a:pos x="2590" y="131"/>
              </a:cxn>
              <a:cxn ang="0">
                <a:pos x="2322" y="95"/>
              </a:cxn>
              <a:cxn ang="0">
                <a:pos x="2023" y="66"/>
              </a:cxn>
              <a:cxn ang="0">
                <a:pos x="1678" y="44"/>
              </a:cxn>
              <a:cxn ang="0">
                <a:pos x="1311" y="29"/>
              </a:cxn>
              <a:cxn ang="0">
                <a:pos x="0" y="22"/>
              </a:cxn>
              <a:cxn ang="0">
                <a:pos x="0" y="0"/>
              </a:cxn>
            </a:cxnLst>
            <a:rect l="0" t="0" r="r" b="b"/>
            <a:pathLst>
              <a:path w="5770" h="407">
                <a:moveTo>
                  <a:pt x="0" y="0"/>
                </a:moveTo>
                <a:lnTo>
                  <a:pt x="5770" y="0"/>
                </a:lnTo>
                <a:lnTo>
                  <a:pt x="5770" y="407"/>
                </a:lnTo>
                <a:lnTo>
                  <a:pt x="5502" y="407"/>
                </a:lnTo>
                <a:lnTo>
                  <a:pt x="5203" y="407"/>
                </a:lnTo>
                <a:lnTo>
                  <a:pt x="4828" y="399"/>
                </a:lnTo>
                <a:lnTo>
                  <a:pt x="4406" y="378"/>
                </a:lnTo>
                <a:lnTo>
                  <a:pt x="3954" y="341"/>
                </a:lnTo>
                <a:lnTo>
                  <a:pt x="3732" y="320"/>
                </a:lnTo>
                <a:lnTo>
                  <a:pt x="3518" y="291"/>
                </a:lnTo>
                <a:lnTo>
                  <a:pt x="3303" y="262"/>
                </a:lnTo>
                <a:lnTo>
                  <a:pt x="3104" y="218"/>
                </a:lnTo>
                <a:lnTo>
                  <a:pt x="2966" y="196"/>
                </a:lnTo>
                <a:lnTo>
                  <a:pt x="2590" y="131"/>
                </a:lnTo>
                <a:lnTo>
                  <a:pt x="2322" y="95"/>
                </a:lnTo>
                <a:lnTo>
                  <a:pt x="2023" y="66"/>
                </a:lnTo>
                <a:lnTo>
                  <a:pt x="1678" y="44"/>
                </a:lnTo>
                <a:lnTo>
                  <a:pt x="1311" y="29"/>
                </a:lnTo>
                <a:lnTo>
                  <a:pt x="0" y="22"/>
                </a:lnTo>
                <a:lnTo>
                  <a:pt x="0" y="0"/>
                </a:lnTo>
                <a:close/>
              </a:path>
            </a:pathLst>
          </a:custGeom>
          <a:solidFill>
            <a:srgbClr val="7F0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7094" name="Freeform 6"/>
          <p:cNvSpPr>
            <a:spLocks/>
          </p:cNvSpPr>
          <p:nvPr/>
        </p:nvSpPr>
        <p:spPr bwMode="auto">
          <a:xfrm rot="10800000">
            <a:off x="0" y="6777038"/>
            <a:ext cx="1033463" cy="80962"/>
          </a:xfrm>
          <a:custGeom>
            <a:avLst/>
            <a:gdLst/>
            <a:ahLst/>
            <a:cxnLst>
              <a:cxn ang="0">
                <a:pos x="651" y="51"/>
              </a:cxn>
              <a:cxn ang="0">
                <a:pos x="77" y="51"/>
              </a:cxn>
              <a:cxn ang="0">
                <a:pos x="0" y="0"/>
              </a:cxn>
              <a:cxn ang="0">
                <a:pos x="651" y="0"/>
              </a:cxn>
              <a:cxn ang="0">
                <a:pos x="651" y="51"/>
              </a:cxn>
            </a:cxnLst>
            <a:rect l="0" t="0" r="r" b="b"/>
            <a:pathLst>
              <a:path w="651" h="51">
                <a:moveTo>
                  <a:pt x="651" y="51"/>
                </a:moveTo>
                <a:lnTo>
                  <a:pt x="77" y="51"/>
                </a:lnTo>
                <a:lnTo>
                  <a:pt x="0" y="0"/>
                </a:lnTo>
                <a:lnTo>
                  <a:pt x="651" y="0"/>
                </a:lnTo>
                <a:lnTo>
                  <a:pt x="651" y="51"/>
                </a:lnTo>
                <a:close/>
              </a:path>
            </a:pathLst>
          </a:custGeom>
          <a:solidFill>
            <a:srgbClr val="FFD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7095" name="Line 7"/>
          <p:cNvSpPr>
            <a:spLocks noChangeShapeType="1"/>
          </p:cNvSpPr>
          <p:nvPr/>
        </p:nvSpPr>
        <p:spPr bwMode="auto">
          <a:xfrm>
            <a:off x="838200" y="1295400"/>
            <a:ext cx="7315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1709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2484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accent2"/>
                </a:solidFill>
                <a:latin typeface="Arial" charset="0"/>
              </a:defRPr>
            </a:lvl1pPr>
          </a:lstStyle>
          <a:p>
            <a:fld id="{544B8DD0-F2E7-486F-BDAE-3CD142A4ACC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70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381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accent2"/>
                </a:solidFill>
                <a:latin typeface="Arial" charset="0"/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1033" name="Picture 11" descr="sim_2color_si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453313" y="5784850"/>
            <a:ext cx="1690687" cy="96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Freeform 2"/>
          <p:cNvSpPr>
            <a:spLocks/>
          </p:cNvSpPr>
          <p:nvPr/>
        </p:nvSpPr>
        <p:spPr bwMode="auto">
          <a:xfrm rot="10800000">
            <a:off x="0" y="6777038"/>
            <a:ext cx="1033463" cy="80962"/>
          </a:xfrm>
          <a:custGeom>
            <a:avLst/>
            <a:gdLst/>
            <a:ahLst/>
            <a:cxnLst>
              <a:cxn ang="0">
                <a:pos x="651" y="51"/>
              </a:cxn>
              <a:cxn ang="0">
                <a:pos x="77" y="51"/>
              </a:cxn>
              <a:cxn ang="0">
                <a:pos x="0" y="0"/>
              </a:cxn>
              <a:cxn ang="0">
                <a:pos x="651" y="0"/>
              </a:cxn>
              <a:cxn ang="0">
                <a:pos x="651" y="51"/>
              </a:cxn>
            </a:cxnLst>
            <a:rect l="0" t="0" r="r" b="b"/>
            <a:pathLst>
              <a:path w="651" h="51">
                <a:moveTo>
                  <a:pt x="651" y="51"/>
                </a:moveTo>
                <a:lnTo>
                  <a:pt x="77" y="51"/>
                </a:lnTo>
                <a:lnTo>
                  <a:pt x="0" y="0"/>
                </a:lnTo>
                <a:lnTo>
                  <a:pt x="651" y="0"/>
                </a:lnTo>
                <a:lnTo>
                  <a:pt x="651" y="51"/>
                </a:lnTo>
                <a:close/>
              </a:path>
            </a:pathLst>
          </a:custGeom>
          <a:solidFill>
            <a:srgbClr val="FFD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913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2484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429696F3-E4CB-487C-B173-5FBE02876B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1914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381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13317" name="Picture 6" descr="sim_2color_si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75600" y="6188075"/>
            <a:ext cx="11684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Error Monitoring Strategy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Error Monitoring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Presented to the Secondary Literacy Council by   Dr. Jean C. </a:t>
            </a:r>
            <a:r>
              <a:rPr lang="en-US" dirty="0" err="1" smtClean="0"/>
              <a:t>Faieta</a:t>
            </a:r>
            <a:r>
              <a:rPr lang="en-US" dirty="0" smtClean="0"/>
              <a:t> TAC Consultant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Intermediate Unit #5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                                            April 6,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1BF2B5-FCEA-4909-8BF9-295EA0E370E4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University of Kansas Center for Research on Learning  2006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2A5466-1090-4A2C-90AF-2886442DCFB7}" type="slidenum">
              <a:rPr lang="en-US"/>
              <a:pPr/>
              <a:t>10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8916" name="Rectangle 2"/>
          <p:cNvSpPr>
            <a:spLocks noChangeArrowheads="1"/>
          </p:cNvSpPr>
          <p:nvPr/>
        </p:nvSpPr>
        <p:spPr bwMode="auto">
          <a:xfrm>
            <a:off x="6413500" y="271145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8917" name="Rectangle 3"/>
          <p:cNvSpPr>
            <a:spLocks noChangeArrowheads="1"/>
          </p:cNvSpPr>
          <p:nvPr/>
        </p:nvSpPr>
        <p:spPr bwMode="auto">
          <a:xfrm>
            <a:off x="6361113" y="32559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8918" name="Rectangle 4"/>
          <p:cNvSpPr>
            <a:spLocks noChangeArrowheads="1"/>
          </p:cNvSpPr>
          <p:nvPr/>
        </p:nvSpPr>
        <p:spPr bwMode="auto">
          <a:xfrm>
            <a:off x="6388100" y="3794125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8919" name="Rectangle 5"/>
          <p:cNvSpPr>
            <a:spLocks noChangeArrowheads="1"/>
          </p:cNvSpPr>
          <p:nvPr/>
        </p:nvSpPr>
        <p:spPr bwMode="auto">
          <a:xfrm>
            <a:off x="6375400" y="433705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8920" name="Rectangle 6"/>
          <p:cNvSpPr>
            <a:spLocks noChangeArrowheads="1"/>
          </p:cNvSpPr>
          <p:nvPr/>
        </p:nvSpPr>
        <p:spPr bwMode="auto">
          <a:xfrm>
            <a:off x="6361113" y="47672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8921" name="Rectangle 7"/>
          <p:cNvSpPr>
            <a:spLocks noChangeArrowheads="1"/>
          </p:cNvSpPr>
          <p:nvPr/>
        </p:nvSpPr>
        <p:spPr bwMode="auto">
          <a:xfrm>
            <a:off x="6642100" y="49657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8922" name="Rectangle 8"/>
          <p:cNvSpPr>
            <a:spLocks noChangeArrowheads="1"/>
          </p:cNvSpPr>
          <p:nvPr/>
        </p:nvSpPr>
        <p:spPr bwMode="auto">
          <a:xfrm>
            <a:off x="6340475" y="53895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8923" name="Rectangle 9"/>
          <p:cNvSpPr>
            <a:spLocks noChangeArrowheads="1"/>
          </p:cNvSpPr>
          <p:nvPr/>
        </p:nvSpPr>
        <p:spPr bwMode="auto">
          <a:xfrm>
            <a:off x="3781425" y="2335213"/>
            <a:ext cx="184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1400" b="1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8924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Strategies Curriculum</a:t>
            </a:r>
          </a:p>
        </p:txBody>
      </p:sp>
      <p:sp>
        <p:nvSpPr>
          <p:cNvPr id="38925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60000"/>
              </a:lnSpc>
              <a:buFontTx/>
              <a:buNone/>
            </a:pPr>
            <a:r>
              <a:rPr lang="en-US" sz="2200" smtClean="0"/>
              <a:t>Acquisition 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Word Identification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Paraphrasing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Self-Questioning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Visual Imagery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Interpreting Visual Aids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Multipass</a:t>
            </a:r>
          </a:p>
        </p:txBody>
      </p:sp>
      <p:pic>
        <p:nvPicPr>
          <p:cNvPr id="38926" name="Picture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EE836-E194-4560-851B-9EBCCF118CD5}" type="slidenum">
              <a:rPr lang="en-US"/>
              <a:pPr/>
              <a:t>11</a:t>
            </a:fld>
            <a:endParaRPr lang="en-US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6807200" y="295275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9941" name="Rectangle 3"/>
          <p:cNvSpPr>
            <a:spLocks noChangeArrowheads="1"/>
          </p:cNvSpPr>
          <p:nvPr/>
        </p:nvSpPr>
        <p:spPr bwMode="auto">
          <a:xfrm>
            <a:off x="6553200" y="34544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9942" name="Rectangle 4"/>
          <p:cNvSpPr>
            <a:spLocks noChangeArrowheads="1"/>
          </p:cNvSpPr>
          <p:nvPr/>
        </p:nvSpPr>
        <p:spPr bwMode="auto">
          <a:xfrm>
            <a:off x="6896100" y="3629025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9943" name="Rectangle 5"/>
          <p:cNvSpPr>
            <a:spLocks noChangeArrowheads="1"/>
          </p:cNvSpPr>
          <p:nvPr/>
        </p:nvSpPr>
        <p:spPr bwMode="auto">
          <a:xfrm>
            <a:off x="6642100" y="40640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9944" name="Rectangle 6"/>
          <p:cNvSpPr>
            <a:spLocks noChangeArrowheads="1"/>
          </p:cNvSpPr>
          <p:nvPr/>
        </p:nvSpPr>
        <p:spPr bwMode="auto">
          <a:xfrm>
            <a:off x="6565900" y="4592638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9945" name="Rectangle 7"/>
          <p:cNvSpPr>
            <a:spLocks noChangeArrowheads="1"/>
          </p:cNvSpPr>
          <p:nvPr/>
        </p:nvSpPr>
        <p:spPr bwMode="auto">
          <a:xfrm>
            <a:off x="6962775" y="4783138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9946" name="Rectangle 8"/>
          <p:cNvSpPr>
            <a:spLocks noChangeArrowheads="1"/>
          </p:cNvSpPr>
          <p:nvPr/>
        </p:nvSpPr>
        <p:spPr bwMode="auto">
          <a:xfrm>
            <a:off x="6489700" y="5259388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3994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Strategies Curriculum</a:t>
            </a:r>
          </a:p>
        </p:txBody>
      </p:sp>
      <p:sp>
        <p:nvSpPr>
          <p:cNvPr id="39948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mtClean="0"/>
              <a:t>Storage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First-Letter Mnemonic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Paired Associates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Listening and Notetaking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LINCS</a:t>
            </a:r>
          </a:p>
        </p:txBody>
      </p:sp>
      <p:pic>
        <p:nvPicPr>
          <p:cNvPr id="39949" name="Picture 1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45714-8BC5-443B-8514-952766CBBC4A}" type="slidenum">
              <a:rPr lang="en-US"/>
              <a:pPr/>
              <a:t>12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6870700" y="2498725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65" name="Rectangle 3"/>
          <p:cNvSpPr>
            <a:spLocks noChangeArrowheads="1"/>
          </p:cNvSpPr>
          <p:nvPr/>
        </p:nvSpPr>
        <p:spPr bwMode="auto">
          <a:xfrm>
            <a:off x="6858000" y="269081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66" name="Rectangle 4"/>
          <p:cNvSpPr>
            <a:spLocks noChangeArrowheads="1"/>
          </p:cNvSpPr>
          <p:nvPr/>
        </p:nvSpPr>
        <p:spPr bwMode="auto">
          <a:xfrm>
            <a:off x="6858000" y="28876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67" name="Rectangle 5"/>
          <p:cNvSpPr>
            <a:spLocks noChangeArrowheads="1"/>
          </p:cNvSpPr>
          <p:nvPr/>
        </p:nvSpPr>
        <p:spPr bwMode="auto">
          <a:xfrm>
            <a:off x="6908800" y="33782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68" name="Rectangle 6"/>
          <p:cNvSpPr>
            <a:spLocks noChangeArrowheads="1"/>
          </p:cNvSpPr>
          <p:nvPr/>
        </p:nvSpPr>
        <p:spPr bwMode="auto">
          <a:xfrm>
            <a:off x="6907213" y="3938588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69" name="Rectangle 7"/>
          <p:cNvSpPr>
            <a:spLocks noChangeArrowheads="1"/>
          </p:cNvSpPr>
          <p:nvPr/>
        </p:nvSpPr>
        <p:spPr bwMode="auto">
          <a:xfrm>
            <a:off x="6946900" y="44704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70" name="Rectangle 8"/>
          <p:cNvSpPr>
            <a:spLocks noChangeArrowheads="1"/>
          </p:cNvSpPr>
          <p:nvPr/>
        </p:nvSpPr>
        <p:spPr bwMode="auto">
          <a:xfrm>
            <a:off x="6870700" y="501015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71" name="Rectangle 9"/>
          <p:cNvSpPr>
            <a:spLocks noChangeArrowheads="1"/>
          </p:cNvSpPr>
          <p:nvPr/>
        </p:nvSpPr>
        <p:spPr bwMode="auto">
          <a:xfrm>
            <a:off x="6908800" y="54530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72" name="Rectangle 10"/>
          <p:cNvSpPr>
            <a:spLocks noChangeArrowheads="1"/>
          </p:cNvSpPr>
          <p:nvPr/>
        </p:nvSpPr>
        <p:spPr bwMode="auto">
          <a:xfrm>
            <a:off x="7277100" y="56562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73" name="Rectangle 11"/>
          <p:cNvSpPr>
            <a:spLocks noChangeArrowheads="1"/>
          </p:cNvSpPr>
          <p:nvPr/>
        </p:nvSpPr>
        <p:spPr bwMode="auto">
          <a:xfrm>
            <a:off x="6896100" y="608806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4097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Strategies Curriculum</a:t>
            </a:r>
          </a:p>
        </p:txBody>
      </p:sp>
      <p:sp>
        <p:nvSpPr>
          <p:cNvPr id="40975" name="Rectangle 1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z="2200" smtClean="0"/>
              <a:t>Expression and Demonstration of Competence 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000" smtClean="0"/>
              <a:t>Sentences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000" smtClean="0"/>
              <a:t>Paragraphs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000" smtClean="0"/>
              <a:t>Error Monitoring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000" smtClean="0"/>
              <a:t>Themes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000" smtClean="0"/>
              <a:t>Assignment Completion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000" smtClean="0"/>
              <a:t>Test Taking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z="2000" smtClean="0"/>
              <a:t>InSPECT</a:t>
            </a:r>
          </a:p>
        </p:txBody>
      </p:sp>
      <p:sp>
        <p:nvSpPr>
          <p:cNvPr id="40976" name="Rectangle 14"/>
          <p:cNvSpPr>
            <a:spLocks noChangeArrowheads="1"/>
          </p:cNvSpPr>
          <p:nvPr/>
        </p:nvSpPr>
        <p:spPr bwMode="auto">
          <a:xfrm>
            <a:off x="1465263" y="3244850"/>
            <a:ext cx="2627312" cy="4572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40977" name="Picture 1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C57145-F762-4AD3-955E-80F98E3D82C8}" type="slidenum">
              <a:rPr lang="en-US"/>
              <a:pPr/>
              <a:t>13</a:t>
            </a:fld>
            <a:endParaRPr lang="en-US"/>
          </a:p>
        </p:txBody>
      </p:sp>
      <p:sp>
        <p:nvSpPr>
          <p:cNvPr id="11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41988" name="Group 112"/>
          <p:cNvGrpSpPr>
            <a:grpSpLocks/>
          </p:cNvGrpSpPr>
          <p:nvPr/>
        </p:nvGrpSpPr>
        <p:grpSpPr bwMode="auto">
          <a:xfrm>
            <a:off x="3175000" y="312738"/>
            <a:ext cx="2906713" cy="5780087"/>
            <a:chOff x="2000" y="197"/>
            <a:chExt cx="1831" cy="3641"/>
          </a:xfrm>
        </p:grpSpPr>
        <p:sp>
          <p:nvSpPr>
            <p:cNvPr id="41990" name="Freeform 52"/>
            <p:cNvSpPr>
              <a:spLocks/>
            </p:cNvSpPr>
            <p:nvPr/>
          </p:nvSpPr>
          <p:spPr bwMode="auto">
            <a:xfrm>
              <a:off x="2871" y="1801"/>
              <a:ext cx="43" cy="67"/>
            </a:xfrm>
            <a:custGeom>
              <a:avLst/>
              <a:gdLst>
                <a:gd name="T0" fmla="*/ 19 w 43"/>
                <a:gd name="T1" fmla="*/ 67 h 67"/>
                <a:gd name="T2" fmla="*/ 0 w 43"/>
                <a:gd name="T3" fmla="*/ 0 h 67"/>
                <a:gd name="T4" fmla="*/ 19 w 43"/>
                <a:gd name="T5" fmla="*/ 0 h 67"/>
                <a:gd name="T6" fmla="*/ 43 w 43"/>
                <a:gd name="T7" fmla="*/ 0 h 67"/>
                <a:gd name="T8" fmla="*/ 19 w 43"/>
                <a:gd name="T9" fmla="*/ 67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7"/>
                <a:gd name="T17" fmla="*/ 43 w 43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7">
                  <a:moveTo>
                    <a:pt x="19" y="67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43" y="0"/>
                  </a:lnTo>
                  <a:lnTo>
                    <a:pt x="19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1" name="Line 54"/>
            <p:cNvSpPr>
              <a:spLocks noChangeShapeType="1"/>
            </p:cNvSpPr>
            <p:nvPr/>
          </p:nvSpPr>
          <p:spPr bwMode="auto">
            <a:xfrm>
              <a:off x="2890" y="1765"/>
              <a:ext cx="1" cy="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2" name="Line 65"/>
            <p:cNvSpPr>
              <a:spLocks noChangeShapeType="1"/>
            </p:cNvSpPr>
            <p:nvPr/>
          </p:nvSpPr>
          <p:spPr bwMode="auto">
            <a:xfrm>
              <a:off x="2890" y="1301"/>
              <a:ext cx="1" cy="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3" name="Rectangle 3"/>
            <p:cNvSpPr>
              <a:spLocks noChangeArrowheads="1"/>
            </p:cNvSpPr>
            <p:nvPr/>
          </p:nvSpPr>
          <p:spPr bwMode="auto">
            <a:xfrm>
              <a:off x="2000" y="317"/>
              <a:ext cx="1829" cy="352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4" name="Freeform 4"/>
            <p:cNvSpPr>
              <a:spLocks/>
            </p:cNvSpPr>
            <p:nvPr/>
          </p:nvSpPr>
          <p:spPr bwMode="auto">
            <a:xfrm>
              <a:off x="2871" y="3660"/>
              <a:ext cx="43" cy="67"/>
            </a:xfrm>
            <a:custGeom>
              <a:avLst/>
              <a:gdLst>
                <a:gd name="T0" fmla="*/ 19 w 43"/>
                <a:gd name="T1" fmla="*/ 67 h 67"/>
                <a:gd name="T2" fmla="*/ 0 w 43"/>
                <a:gd name="T3" fmla="*/ 0 h 67"/>
                <a:gd name="T4" fmla="*/ 19 w 43"/>
                <a:gd name="T5" fmla="*/ 0 h 67"/>
                <a:gd name="T6" fmla="*/ 43 w 43"/>
                <a:gd name="T7" fmla="*/ 0 h 67"/>
                <a:gd name="T8" fmla="*/ 19 w 43"/>
                <a:gd name="T9" fmla="*/ 67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7"/>
                <a:gd name="T17" fmla="*/ 43 w 43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7">
                  <a:moveTo>
                    <a:pt x="19" y="67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43" y="0"/>
                  </a:lnTo>
                  <a:lnTo>
                    <a:pt x="19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5" name="Freeform 5"/>
            <p:cNvSpPr>
              <a:spLocks/>
            </p:cNvSpPr>
            <p:nvPr/>
          </p:nvSpPr>
          <p:spPr bwMode="auto">
            <a:xfrm>
              <a:off x="2866" y="932"/>
              <a:ext cx="42" cy="67"/>
            </a:xfrm>
            <a:custGeom>
              <a:avLst/>
              <a:gdLst>
                <a:gd name="T0" fmla="*/ 18 w 42"/>
                <a:gd name="T1" fmla="*/ 67 h 67"/>
                <a:gd name="T2" fmla="*/ 0 w 42"/>
                <a:gd name="T3" fmla="*/ 0 h 67"/>
                <a:gd name="T4" fmla="*/ 18 w 42"/>
                <a:gd name="T5" fmla="*/ 0 h 67"/>
                <a:gd name="T6" fmla="*/ 42 w 42"/>
                <a:gd name="T7" fmla="*/ 0 h 67"/>
                <a:gd name="T8" fmla="*/ 18 w 42"/>
                <a:gd name="T9" fmla="*/ 67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67"/>
                <a:gd name="T17" fmla="*/ 42 w 42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67">
                  <a:moveTo>
                    <a:pt x="18" y="67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42" y="0"/>
                  </a:lnTo>
                  <a:lnTo>
                    <a:pt x="18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6" name="Line 6"/>
            <p:cNvSpPr>
              <a:spLocks noChangeShapeType="1"/>
            </p:cNvSpPr>
            <p:nvPr/>
          </p:nvSpPr>
          <p:spPr bwMode="auto">
            <a:xfrm>
              <a:off x="2890" y="3572"/>
              <a:ext cx="1" cy="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7" name="Line 7"/>
            <p:cNvSpPr>
              <a:spLocks noChangeShapeType="1"/>
            </p:cNvSpPr>
            <p:nvPr/>
          </p:nvSpPr>
          <p:spPr bwMode="auto">
            <a:xfrm>
              <a:off x="2884" y="884"/>
              <a:ext cx="1" cy="4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998" name="Rectangle 8"/>
            <p:cNvSpPr>
              <a:spLocks noChangeArrowheads="1"/>
            </p:cNvSpPr>
            <p:nvPr/>
          </p:nvSpPr>
          <p:spPr bwMode="auto">
            <a:xfrm>
              <a:off x="2489" y="3730"/>
              <a:ext cx="79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Go to Another Strategy</a:t>
              </a:r>
              <a:endParaRPr lang="en-US">
                <a:latin typeface="Arial" charset="0"/>
              </a:endParaRPr>
            </a:p>
          </p:txBody>
        </p:sp>
        <p:sp>
          <p:nvSpPr>
            <p:cNvPr id="41999" name="Rectangle 9"/>
            <p:cNvSpPr>
              <a:spLocks noChangeArrowheads="1"/>
            </p:cNvSpPr>
            <p:nvPr/>
          </p:nvSpPr>
          <p:spPr bwMode="auto">
            <a:xfrm>
              <a:off x="3401" y="563"/>
              <a:ext cx="43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Go to Another</a:t>
              </a:r>
              <a:endParaRPr lang="en-US">
                <a:latin typeface="Arial" charset="0"/>
              </a:endParaRPr>
            </a:p>
          </p:txBody>
        </p:sp>
        <p:sp>
          <p:nvSpPr>
            <p:cNvPr id="42000" name="Rectangle 10"/>
            <p:cNvSpPr>
              <a:spLocks noChangeArrowheads="1"/>
            </p:cNvSpPr>
            <p:nvPr/>
          </p:nvSpPr>
          <p:spPr bwMode="auto">
            <a:xfrm>
              <a:off x="3488" y="620"/>
              <a:ext cx="25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Strategy</a:t>
              </a:r>
              <a:endParaRPr lang="en-US">
                <a:latin typeface="Arial" charset="0"/>
              </a:endParaRPr>
            </a:p>
          </p:txBody>
        </p:sp>
        <p:sp>
          <p:nvSpPr>
            <p:cNvPr id="42001" name="Freeform 11"/>
            <p:cNvSpPr>
              <a:spLocks/>
            </p:cNvSpPr>
            <p:nvPr/>
          </p:nvSpPr>
          <p:spPr bwMode="auto">
            <a:xfrm>
              <a:off x="2866" y="480"/>
              <a:ext cx="42" cy="73"/>
            </a:xfrm>
            <a:custGeom>
              <a:avLst/>
              <a:gdLst>
                <a:gd name="T0" fmla="*/ 18 w 42"/>
                <a:gd name="T1" fmla="*/ 73 h 73"/>
                <a:gd name="T2" fmla="*/ 0 w 42"/>
                <a:gd name="T3" fmla="*/ 0 h 73"/>
                <a:gd name="T4" fmla="*/ 18 w 42"/>
                <a:gd name="T5" fmla="*/ 0 h 73"/>
                <a:gd name="T6" fmla="*/ 42 w 42"/>
                <a:gd name="T7" fmla="*/ 0 h 73"/>
                <a:gd name="T8" fmla="*/ 18 w 42"/>
                <a:gd name="T9" fmla="*/ 73 h 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73"/>
                <a:gd name="T17" fmla="*/ 42 w 42"/>
                <a:gd name="T18" fmla="*/ 73 h 7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73">
                  <a:moveTo>
                    <a:pt x="18" y="73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42" y="0"/>
                  </a:lnTo>
                  <a:lnTo>
                    <a:pt x="18" y="7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2" name="Freeform 12"/>
            <p:cNvSpPr>
              <a:spLocks/>
            </p:cNvSpPr>
            <p:nvPr/>
          </p:nvSpPr>
          <p:spPr bwMode="auto">
            <a:xfrm>
              <a:off x="2866" y="725"/>
              <a:ext cx="42" cy="68"/>
            </a:xfrm>
            <a:custGeom>
              <a:avLst/>
              <a:gdLst>
                <a:gd name="T0" fmla="*/ 24 w 42"/>
                <a:gd name="T1" fmla="*/ 68 h 68"/>
                <a:gd name="T2" fmla="*/ 0 w 42"/>
                <a:gd name="T3" fmla="*/ 0 h 68"/>
                <a:gd name="T4" fmla="*/ 24 w 42"/>
                <a:gd name="T5" fmla="*/ 0 h 68"/>
                <a:gd name="T6" fmla="*/ 42 w 42"/>
                <a:gd name="T7" fmla="*/ 0 h 68"/>
                <a:gd name="T8" fmla="*/ 24 w 42"/>
                <a:gd name="T9" fmla="*/ 6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68"/>
                <a:gd name="T17" fmla="*/ 42 w 42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68">
                  <a:moveTo>
                    <a:pt x="24" y="68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42" y="0"/>
                  </a:lnTo>
                  <a:lnTo>
                    <a:pt x="24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3" name="Line 13"/>
            <p:cNvSpPr>
              <a:spLocks noChangeShapeType="1"/>
            </p:cNvSpPr>
            <p:nvPr/>
          </p:nvSpPr>
          <p:spPr bwMode="auto">
            <a:xfrm>
              <a:off x="2884" y="446"/>
              <a:ext cx="1" cy="3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4" name="Line 14"/>
            <p:cNvSpPr>
              <a:spLocks noChangeShapeType="1"/>
            </p:cNvSpPr>
            <p:nvPr/>
          </p:nvSpPr>
          <p:spPr bwMode="auto">
            <a:xfrm>
              <a:off x="2890" y="678"/>
              <a:ext cx="1" cy="4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5" name="Rectangle 15"/>
            <p:cNvSpPr>
              <a:spLocks noChangeArrowheads="1"/>
            </p:cNvSpPr>
            <p:nvPr/>
          </p:nvSpPr>
          <p:spPr bwMode="auto">
            <a:xfrm>
              <a:off x="3194" y="541"/>
              <a:ext cx="11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YES</a:t>
              </a:r>
              <a:endParaRPr lang="en-US">
                <a:latin typeface="Arial" charset="0"/>
              </a:endParaRPr>
            </a:p>
          </p:txBody>
        </p:sp>
        <p:sp>
          <p:nvSpPr>
            <p:cNvPr id="42006" name="Rectangle 16"/>
            <p:cNvSpPr>
              <a:spLocks noChangeArrowheads="1"/>
            </p:cNvSpPr>
            <p:nvPr/>
          </p:nvSpPr>
          <p:spPr bwMode="auto">
            <a:xfrm>
              <a:off x="2909" y="683"/>
              <a:ext cx="8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NO</a:t>
              </a:r>
              <a:endParaRPr lang="en-US">
                <a:latin typeface="Arial" charset="0"/>
              </a:endParaRPr>
            </a:p>
          </p:txBody>
        </p:sp>
        <p:sp>
          <p:nvSpPr>
            <p:cNvPr id="42007" name="Freeform 17"/>
            <p:cNvSpPr>
              <a:spLocks/>
            </p:cNvSpPr>
            <p:nvPr/>
          </p:nvSpPr>
          <p:spPr bwMode="auto">
            <a:xfrm>
              <a:off x="3311" y="595"/>
              <a:ext cx="84" cy="34"/>
            </a:xfrm>
            <a:custGeom>
              <a:avLst/>
              <a:gdLst>
                <a:gd name="T0" fmla="*/ 84 w 84"/>
                <a:gd name="T1" fmla="*/ 15 h 34"/>
                <a:gd name="T2" fmla="*/ 0 w 84"/>
                <a:gd name="T3" fmla="*/ 34 h 34"/>
                <a:gd name="T4" fmla="*/ 0 w 84"/>
                <a:gd name="T5" fmla="*/ 15 h 34"/>
                <a:gd name="T6" fmla="*/ 0 w 84"/>
                <a:gd name="T7" fmla="*/ 0 h 34"/>
                <a:gd name="T8" fmla="*/ 84 w 84"/>
                <a:gd name="T9" fmla="*/ 15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34"/>
                <a:gd name="T17" fmla="*/ 84 w 8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34">
                  <a:moveTo>
                    <a:pt x="84" y="15"/>
                  </a:moveTo>
                  <a:lnTo>
                    <a:pt x="0" y="34"/>
                  </a:lnTo>
                  <a:lnTo>
                    <a:pt x="0" y="15"/>
                  </a:lnTo>
                  <a:lnTo>
                    <a:pt x="0" y="0"/>
                  </a:lnTo>
                  <a:lnTo>
                    <a:pt x="84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8" name="Line 18"/>
            <p:cNvSpPr>
              <a:spLocks noChangeShapeType="1"/>
            </p:cNvSpPr>
            <p:nvPr/>
          </p:nvSpPr>
          <p:spPr bwMode="auto">
            <a:xfrm>
              <a:off x="3197" y="610"/>
              <a:ext cx="11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09" name="Rectangle 19"/>
            <p:cNvSpPr>
              <a:spLocks noChangeArrowheads="1"/>
            </p:cNvSpPr>
            <p:nvPr/>
          </p:nvSpPr>
          <p:spPr bwMode="auto">
            <a:xfrm>
              <a:off x="2337" y="351"/>
              <a:ext cx="1100" cy="10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0" name="Rectangle 20"/>
            <p:cNvSpPr>
              <a:spLocks noChangeArrowheads="1"/>
            </p:cNvSpPr>
            <p:nvPr/>
          </p:nvSpPr>
          <p:spPr bwMode="auto">
            <a:xfrm>
              <a:off x="2330" y="345"/>
              <a:ext cx="1114" cy="111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11" name="Rectangle 21"/>
            <p:cNvSpPr>
              <a:spLocks noChangeArrowheads="1"/>
            </p:cNvSpPr>
            <p:nvPr/>
          </p:nvSpPr>
          <p:spPr bwMode="auto">
            <a:xfrm>
              <a:off x="2372" y="371"/>
              <a:ext cx="101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Pretest &amp; Make Commitments</a:t>
              </a:r>
              <a:endParaRPr lang="en-US">
                <a:latin typeface="Arial" charset="0"/>
              </a:endParaRPr>
            </a:p>
          </p:txBody>
        </p:sp>
        <p:sp>
          <p:nvSpPr>
            <p:cNvPr id="42012" name="Rectangle 22"/>
            <p:cNvSpPr>
              <a:spLocks noChangeArrowheads="1"/>
            </p:cNvSpPr>
            <p:nvPr/>
          </p:nvSpPr>
          <p:spPr bwMode="auto">
            <a:xfrm>
              <a:off x="2040" y="361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Stage 1:</a:t>
              </a:r>
              <a:endParaRPr lang="en-US">
                <a:latin typeface="Arial" charset="0"/>
              </a:endParaRPr>
            </a:p>
          </p:txBody>
        </p:sp>
        <p:sp>
          <p:nvSpPr>
            <p:cNvPr id="42013" name="Rectangle 23"/>
            <p:cNvSpPr>
              <a:spLocks noChangeArrowheads="1"/>
            </p:cNvSpPr>
            <p:nvPr/>
          </p:nvSpPr>
          <p:spPr bwMode="auto">
            <a:xfrm>
              <a:off x="2040" y="786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Stage 2:</a:t>
              </a:r>
              <a:endParaRPr lang="en-US">
                <a:latin typeface="Arial" charset="0"/>
              </a:endParaRPr>
            </a:p>
          </p:txBody>
        </p:sp>
        <p:sp>
          <p:nvSpPr>
            <p:cNvPr id="42014" name="Rectangle 24"/>
            <p:cNvSpPr>
              <a:spLocks noChangeArrowheads="1"/>
            </p:cNvSpPr>
            <p:nvPr/>
          </p:nvSpPr>
          <p:spPr bwMode="auto">
            <a:xfrm>
              <a:off x="2048" y="988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Stage 3:</a:t>
              </a:r>
              <a:endParaRPr lang="en-US">
                <a:latin typeface="Arial" charset="0"/>
              </a:endParaRPr>
            </a:p>
          </p:txBody>
        </p:sp>
        <p:sp>
          <p:nvSpPr>
            <p:cNvPr id="42015" name="Rectangle 25"/>
            <p:cNvSpPr>
              <a:spLocks noChangeArrowheads="1"/>
            </p:cNvSpPr>
            <p:nvPr/>
          </p:nvSpPr>
          <p:spPr bwMode="auto">
            <a:xfrm>
              <a:off x="2044" y="1206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Stage 4:</a:t>
              </a:r>
              <a:endParaRPr lang="en-US">
                <a:latin typeface="Arial" charset="0"/>
              </a:endParaRPr>
            </a:p>
          </p:txBody>
        </p:sp>
        <p:sp>
          <p:nvSpPr>
            <p:cNvPr id="42016" name="Rectangle 26"/>
            <p:cNvSpPr>
              <a:spLocks noChangeArrowheads="1"/>
            </p:cNvSpPr>
            <p:nvPr/>
          </p:nvSpPr>
          <p:spPr bwMode="auto">
            <a:xfrm>
              <a:off x="2048" y="1658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Stage 5:</a:t>
              </a:r>
              <a:endParaRPr lang="en-US">
                <a:latin typeface="Arial" charset="0"/>
              </a:endParaRPr>
            </a:p>
          </p:txBody>
        </p:sp>
        <p:sp>
          <p:nvSpPr>
            <p:cNvPr id="42017" name="Rectangle 27"/>
            <p:cNvSpPr>
              <a:spLocks noChangeArrowheads="1"/>
            </p:cNvSpPr>
            <p:nvPr/>
          </p:nvSpPr>
          <p:spPr bwMode="auto">
            <a:xfrm>
              <a:off x="2048" y="2099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Stage 6:</a:t>
              </a:r>
              <a:endParaRPr lang="en-US">
                <a:latin typeface="Arial" charset="0"/>
              </a:endParaRPr>
            </a:p>
          </p:txBody>
        </p:sp>
        <p:sp>
          <p:nvSpPr>
            <p:cNvPr id="42018" name="Rectangle 28"/>
            <p:cNvSpPr>
              <a:spLocks noChangeArrowheads="1"/>
            </p:cNvSpPr>
            <p:nvPr/>
          </p:nvSpPr>
          <p:spPr bwMode="auto">
            <a:xfrm>
              <a:off x="2048" y="2545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Stage 7:</a:t>
              </a:r>
              <a:endParaRPr lang="en-US">
                <a:latin typeface="Arial" charset="0"/>
              </a:endParaRPr>
            </a:p>
          </p:txBody>
        </p:sp>
        <p:sp>
          <p:nvSpPr>
            <p:cNvPr id="42019" name="Rectangle 29"/>
            <p:cNvSpPr>
              <a:spLocks noChangeArrowheads="1"/>
            </p:cNvSpPr>
            <p:nvPr/>
          </p:nvSpPr>
          <p:spPr bwMode="auto">
            <a:xfrm>
              <a:off x="2048" y="3101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Stage 8:</a:t>
              </a:r>
              <a:endParaRPr lang="en-US">
                <a:latin typeface="Arial" charset="0"/>
              </a:endParaRPr>
            </a:p>
          </p:txBody>
        </p:sp>
        <p:sp>
          <p:nvSpPr>
            <p:cNvPr id="42020" name="Freeform 30"/>
            <p:cNvSpPr>
              <a:spLocks/>
            </p:cNvSpPr>
            <p:nvPr/>
          </p:nvSpPr>
          <p:spPr bwMode="auto">
            <a:xfrm>
              <a:off x="2871" y="1142"/>
              <a:ext cx="43" cy="68"/>
            </a:xfrm>
            <a:custGeom>
              <a:avLst/>
              <a:gdLst>
                <a:gd name="T0" fmla="*/ 19 w 43"/>
                <a:gd name="T1" fmla="*/ 68 h 68"/>
                <a:gd name="T2" fmla="*/ 0 w 43"/>
                <a:gd name="T3" fmla="*/ 0 h 68"/>
                <a:gd name="T4" fmla="*/ 19 w 43"/>
                <a:gd name="T5" fmla="*/ 0 h 68"/>
                <a:gd name="T6" fmla="*/ 43 w 43"/>
                <a:gd name="T7" fmla="*/ 0 h 68"/>
                <a:gd name="T8" fmla="*/ 19 w 43"/>
                <a:gd name="T9" fmla="*/ 6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8"/>
                <a:gd name="T17" fmla="*/ 43 w 43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8">
                  <a:moveTo>
                    <a:pt x="19" y="68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43" y="0"/>
                  </a:lnTo>
                  <a:lnTo>
                    <a:pt x="19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1" name="Line 31"/>
            <p:cNvSpPr>
              <a:spLocks noChangeShapeType="1"/>
            </p:cNvSpPr>
            <p:nvPr/>
          </p:nvSpPr>
          <p:spPr bwMode="auto">
            <a:xfrm>
              <a:off x="2890" y="1090"/>
              <a:ext cx="1" cy="5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2" name="Rectangle 32"/>
            <p:cNvSpPr>
              <a:spLocks noChangeArrowheads="1"/>
            </p:cNvSpPr>
            <p:nvPr/>
          </p:nvSpPr>
          <p:spPr bwMode="auto">
            <a:xfrm>
              <a:off x="2337" y="777"/>
              <a:ext cx="1100" cy="10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3" name="Rectangle 33"/>
            <p:cNvSpPr>
              <a:spLocks noChangeArrowheads="1"/>
            </p:cNvSpPr>
            <p:nvPr/>
          </p:nvSpPr>
          <p:spPr bwMode="auto">
            <a:xfrm>
              <a:off x="2330" y="773"/>
              <a:ext cx="1114" cy="111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4" name="Rectangle 34"/>
            <p:cNvSpPr>
              <a:spLocks noChangeArrowheads="1"/>
            </p:cNvSpPr>
            <p:nvPr/>
          </p:nvSpPr>
          <p:spPr bwMode="auto">
            <a:xfrm>
              <a:off x="2726" y="780"/>
              <a:ext cx="30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Describe</a:t>
              </a:r>
              <a:endParaRPr lang="en-US">
                <a:latin typeface="Arial" charset="0"/>
              </a:endParaRPr>
            </a:p>
          </p:txBody>
        </p:sp>
        <p:sp>
          <p:nvSpPr>
            <p:cNvPr id="42025" name="Rectangle 35"/>
            <p:cNvSpPr>
              <a:spLocks noChangeArrowheads="1"/>
            </p:cNvSpPr>
            <p:nvPr/>
          </p:nvSpPr>
          <p:spPr bwMode="auto">
            <a:xfrm>
              <a:off x="2355" y="989"/>
              <a:ext cx="1100" cy="10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6" name="Rectangle 36"/>
            <p:cNvSpPr>
              <a:spLocks noChangeArrowheads="1"/>
            </p:cNvSpPr>
            <p:nvPr/>
          </p:nvSpPr>
          <p:spPr bwMode="auto">
            <a:xfrm>
              <a:off x="2348" y="984"/>
              <a:ext cx="1115" cy="111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7" name="Rectangle 37"/>
            <p:cNvSpPr>
              <a:spLocks noChangeArrowheads="1"/>
            </p:cNvSpPr>
            <p:nvPr/>
          </p:nvSpPr>
          <p:spPr bwMode="auto">
            <a:xfrm>
              <a:off x="2784" y="998"/>
              <a:ext cx="20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Model</a:t>
              </a:r>
              <a:endParaRPr lang="en-US">
                <a:latin typeface="Arial" charset="0"/>
              </a:endParaRPr>
            </a:p>
          </p:txBody>
        </p:sp>
        <p:sp>
          <p:nvSpPr>
            <p:cNvPr id="42028" name="Rectangle 38"/>
            <p:cNvSpPr>
              <a:spLocks noChangeArrowheads="1"/>
            </p:cNvSpPr>
            <p:nvPr/>
          </p:nvSpPr>
          <p:spPr bwMode="auto">
            <a:xfrm>
              <a:off x="2342" y="1206"/>
              <a:ext cx="1102" cy="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29" name="Rectangle 39"/>
            <p:cNvSpPr>
              <a:spLocks noChangeArrowheads="1"/>
            </p:cNvSpPr>
            <p:nvPr/>
          </p:nvSpPr>
          <p:spPr bwMode="auto">
            <a:xfrm>
              <a:off x="2337" y="1200"/>
              <a:ext cx="1113" cy="107"/>
            </a:xfrm>
            <a:prstGeom prst="rect">
              <a:avLst/>
            </a:prstGeom>
            <a:solidFill>
              <a:schemeClr val="bg1"/>
            </a:solidFill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0" name="Rectangle 40"/>
            <p:cNvSpPr>
              <a:spLocks noChangeArrowheads="1"/>
            </p:cNvSpPr>
            <p:nvPr/>
          </p:nvSpPr>
          <p:spPr bwMode="auto">
            <a:xfrm>
              <a:off x="2629" y="1214"/>
              <a:ext cx="5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Verbal Practice</a:t>
              </a:r>
              <a:endParaRPr lang="en-US">
                <a:latin typeface="Arial" charset="0"/>
              </a:endParaRPr>
            </a:p>
          </p:txBody>
        </p:sp>
        <p:sp>
          <p:nvSpPr>
            <p:cNvPr id="42031" name="Rectangle 41"/>
            <p:cNvSpPr>
              <a:spLocks noChangeArrowheads="1"/>
            </p:cNvSpPr>
            <p:nvPr/>
          </p:nvSpPr>
          <p:spPr bwMode="auto">
            <a:xfrm>
              <a:off x="2348" y="1656"/>
              <a:ext cx="1102" cy="1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2" name="Rectangle 42"/>
            <p:cNvSpPr>
              <a:spLocks noChangeArrowheads="1"/>
            </p:cNvSpPr>
            <p:nvPr/>
          </p:nvSpPr>
          <p:spPr bwMode="auto">
            <a:xfrm>
              <a:off x="2342" y="1652"/>
              <a:ext cx="1113" cy="111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3" name="Rectangle 43"/>
            <p:cNvSpPr>
              <a:spLocks noChangeArrowheads="1"/>
            </p:cNvSpPr>
            <p:nvPr/>
          </p:nvSpPr>
          <p:spPr bwMode="auto">
            <a:xfrm>
              <a:off x="2551" y="1666"/>
              <a:ext cx="66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Controlled Practice</a:t>
              </a:r>
              <a:endParaRPr lang="en-US">
                <a:latin typeface="Arial" charset="0"/>
              </a:endParaRPr>
            </a:p>
          </p:txBody>
        </p:sp>
        <p:sp>
          <p:nvSpPr>
            <p:cNvPr id="42034" name="Rectangle 44"/>
            <p:cNvSpPr>
              <a:spLocks noChangeArrowheads="1"/>
            </p:cNvSpPr>
            <p:nvPr/>
          </p:nvSpPr>
          <p:spPr bwMode="auto">
            <a:xfrm>
              <a:off x="2355" y="2094"/>
              <a:ext cx="1100" cy="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5" name="Rectangle 45"/>
            <p:cNvSpPr>
              <a:spLocks noChangeArrowheads="1"/>
            </p:cNvSpPr>
            <p:nvPr/>
          </p:nvSpPr>
          <p:spPr bwMode="auto">
            <a:xfrm>
              <a:off x="2348" y="2089"/>
              <a:ext cx="1115" cy="106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6" name="Rectangle 46"/>
            <p:cNvSpPr>
              <a:spLocks noChangeArrowheads="1"/>
            </p:cNvSpPr>
            <p:nvPr/>
          </p:nvSpPr>
          <p:spPr bwMode="auto">
            <a:xfrm>
              <a:off x="2540" y="2119"/>
              <a:ext cx="6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Advanced Practice</a:t>
              </a:r>
              <a:endParaRPr lang="en-US">
                <a:latin typeface="Arial" charset="0"/>
              </a:endParaRPr>
            </a:p>
          </p:txBody>
        </p:sp>
        <p:sp>
          <p:nvSpPr>
            <p:cNvPr id="42037" name="Rectangle 47"/>
            <p:cNvSpPr>
              <a:spLocks noChangeArrowheads="1"/>
            </p:cNvSpPr>
            <p:nvPr/>
          </p:nvSpPr>
          <p:spPr bwMode="auto">
            <a:xfrm>
              <a:off x="2360" y="2541"/>
              <a:ext cx="1103" cy="9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8" name="Rectangle 48"/>
            <p:cNvSpPr>
              <a:spLocks noChangeArrowheads="1"/>
            </p:cNvSpPr>
            <p:nvPr/>
          </p:nvSpPr>
          <p:spPr bwMode="auto">
            <a:xfrm>
              <a:off x="2355" y="2535"/>
              <a:ext cx="1113" cy="107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39" name="Rectangle 49"/>
            <p:cNvSpPr>
              <a:spLocks noChangeArrowheads="1"/>
            </p:cNvSpPr>
            <p:nvPr/>
          </p:nvSpPr>
          <p:spPr bwMode="auto">
            <a:xfrm>
              <a:off x="2385" y="2549"/>
              <a:ext cx="10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Posttest &amp; Make Commitments</a:t>
              </a:r>
              <a:endParaRPr lang="en-US">
                <a:latin typeface="Arial" charset="0"/>
              </a:endParaRPr>
            </a:p>
          </p:txBody>
        </p:sp>
        <p:sp>
          <p:nvSpPr>
            <p:cNvPr id="42040" name="Rectangle 50"/>
            <p:cNvSpPr>
              <a:spLocks noChangeArrowheads="1"/>
            </p:cNvSpPr>
            <p:nvPr/>
          </p:nvSpPr>
          <p:spPr bwMode="auto">
            <a:xfrm>
              <a:off x="3322" y="1846"/>
              <a:ext cx="8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NO</a:t>
              </a:r>
              <a:endParaRPr lang="en-US">
                <a:latin typeface="Arial" charset="0"/>
              </a:endParaRPr>
            </a:p>
          </p:txBody>
        </p:sp>
        <p:sp>
          <p:nvSpPr>
            <p:cNvPr id="42041" name="Rectangle 51"/>
            <p:cNvSpPr>
              <a:spLocks noChangeArrowheads="1"/>
            </p:cNvSpPr>
            <p:nvPr/>
          </p:nvSpPr>
          <p:spPr bwMode="auto">
            <a:xfrm>
              <a:off x="2915" y="2005"/>
              <a:ext cx="11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YES</a:t>
              </a:r>
              <a:endParaRPr lang="en-US">
                <a:latin typeface="Arial" charset="0"/>
              </a:endParaRPr>
            </a:p>
          </p:txBody>
        </p:sp>
        <p:sp>
          <p:nvSpPr>
            <p:cNvPr id="42042" name="Freeform 53"/>
            <p:cNvSpPr>
              <a:spLocks/>
            </p:cNvSpPr>
            <p:nvPr/>
          </p:nvSpPr>
          <p:spPr bwMode="auto">
            <a:xfrm>
              <a:off x="2871" y="2031"/>
              <a:ext cx="43" cy="67"/>
            </a:xfrm>
            <a:custGeom>
              <a:avLst/>
              <a:gdLst>
                <a:gd name="T0" fmla="*/ 24 w 43"/>
                <a:gd name="T1" fmla="*/ 67 h 67"/>
                <a:gd name="T2" fmla="*/ 0 w 43"/>
                <a:gd name="T3" fmla="*/ 0 h 67"/>
                <a:gd name="T4" fmla="*/ 24 w 43"/>
                <a:gd name="T5" fmla="*/ 0 h 67"/>
                <a:gd name="T6" fmla="*/ 43 w 43"/>
                <a:gd name="T7" fmla="*/ 0 h 67"/>
                <a:gd name="T8" fmla="*/ 24 w 43"/>
                <a:gd name="T9" fmla="*/ 67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7"/>
                <a:gd name="T17" fmla="*/ 43 w 43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7">
                  <a:moveTo>
                    <a:pt x="24" y="67"/>
                  </a:moveTo>
                  <a:lnTo>
                    <a:pt x="0" y="0"/>
                  </a:lnTo>
                  <a:lnTo>
                    <a:pt x="24" y="0"/>
                  </a:lnTo>
                  <a:lnTo>
                    <a:pt x="43" y="0"/>
                  </a:lnTo>
                  <a:lnTo>
                    <a:pt x="24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3" name="Line 55"/>
            <p:cNvSpPr>
              <a:spLocks noChangeShapeType="1"/>
            </p:cNvSpPr>
            <p:nvPr/>
          </p:nvSpPr>
          <p:spPr bwMode="auto">
            <a:xfrm>
              <a:off x="2895" y="1988"/>
              <a:ext cx="1" cy="4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4" name="Freeform 56"/>
            <p:cNvSpPr>
              <a:spLocks/>
            </p:cNvSpPr>
            <p:nvPr/>
          </p:nvSpPr>
          <p:spPr bwMode="auto">
            <a:xfrm>
              <a:off x="2558" y="1858"/>
              <a:ext cx="676" cy="130"/>
            </a:xfrm>
            <a:custGeom>
              <a:avLst/>
              <a:gdLst>
                <a:gd name="T0" fmla="*/ 0 w 676"/>
                <a:gd name="T1" fmla="*/ 64 h 130"/>
                <a:gd name="T2" fmla="*/ 332 w 676"/>
                <a:gd name="T3" fmla="*/ 0 h 130"/>
                <a:gd name="T4" fmla="*/ 676 w 676"/>
                <a:gd name="T5" fmla="*/ 64 h 130"/>
                <a:gd name="T6" fmla="*/ 332 w 676"/>
                <a:gd name="T7" fmla="*/ 130 h 130"/>
                <a:gd name="T8" fmla="*/ 0 w 676"/>
                <a:gd name="T9" fmla="*/ 64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6"/>
                <a:gd name="T16" fmla="*/ 0 h 130"/>
                <a:gd name="T17" fmla="*/ 676 w 676"/>
                <a:gd name="T18" fmla="*/ 130 h 13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6" h="130">
                  <a:moveTo>
                    <a:pt x="0" y="64"/>
                  </a:moveTo>
                  <a:lnTo>
                    <a:pt x="332" y="0"/>
                  </a:lnTo>
                  <a:lnTo>
                    <a:pt x="676" y="64"/>
                  </a:lnTo>
                  <a:lnTo>
                    <a:pt x="332" y="130"/>
                  </a:lnTo>
                  <a:lnTo>
                    <a:pt x="0" y="64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5" name="Rectangle 57"/>
            <p:cNvSpPr>
              <a:spLocks noChangeArrowheads="1"/>
            </p:cNvSpPr>
            <p:nvPr/>
          </p:nvSpPr>
          <p:spPr bwMode="auto">
            <a:xfrm>
              <a:off x="2744" y="1879"/>
              <a:ext cx="29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Mastery?</a:t>
              </a:r>
              <a:endParaRPr lang="en-US">
                <a:latin typeface="Arial" charset="0"/>
              </a:endParaRPr>
            </a:p>
          </p:txBody>
        </p:sp>
        <p:sp>
          <p:nvSpPr>
            <p:cNvPr id="42046" name="Freeform 58"/>
            <p:cNvSpPr>
              <a:spLocks/>
            </p:cNvSpPr>
            <p:nvPr/>
          </p:nvSpPr>
          <p:spPr bwMode="auto">
            <a:xfrm>
              <a:off x="3450" y="1681"/>
              <a:ext cx="84" cy="33"/>
            </a:xfrm>
            <a:custGeom>
              <a:avLst/>
              <a:gdLst>
                <a:gd name="T0" fmla="*/ 0 w 84"/>
                <a:gd name="T1" fmla="*/ 19 h 33"/>
                <a:gd name="T2" fmla="*/ 84 w 84"/>
                <a:gd name="T3" fmla="*/ 0 h 33"/>
                <a:gd name="T4" fmla="*/ 84 w 84"/>
                <a:gd name="T5" fmla="*/ 19 h 33"/>
                <a:gd name="T6" fmla="*/ 84 w 84"/>
                <a:gd name="T7" fmla="*/ 33 h 33"/>
                <a:gd name="T8" fmla="*/ 0 w 84"/>
                <a:gd name="T9" fmla="*/ 19 h 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33"/>
                <a:gd name="T17" fmla="*/ 84 w 84"/>
                <a:gd name="T18" fmla="*/ 33 h 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33">
                  <a:moveTo>
                    <a:pt x="0" y="19"/>
                  </a:moveTo>
                  <a:lnTo>
                    <a:pt x="84" y="0"/>
                  </a:lnTo>
                  <a:lnTo>
                    <a:pt x="84" y="19"/>
                  </a:lnTo>
                  <a:lnTo>
                    <a:pt x="84" y="33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7" name="Line 59"/>
            <p:cNvSpPr>
              <a:spLocks noChangeShapeType="1"/>
            </p:cNvSpPr>
            <p:nvPr/>
          </p:nvSpPr>
          <p:spPr bwMode="auto">
            <a:xfrm flipH="1">
              <a:off x="3534" y="1700"/>
              <a:ext cx="15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8" name="Freeform 60"/>
            <p:cNvSpPr>
              <a:spLocks/>
            </p:cNvSpPr>
            <p:nvPr/>
          </p:nvSpPr>
          <p:spPr bwMode="auto">
            <a:xfrm>
              <a:off x="3227" y="1700"/>
              <a:ext cx="457" cy="222"/>
            </a:xfrm>
            <a:custGeom>
              <a:avLst/>
              <a:gdLst>
                <a:gd name="T0" fmla="*/ 0 w 457"/>
                <a:gd name="T1" fmla="*/ 222 h 222"/>
                <a:gd name="T2" fmla="*/ 457 w 457"/>
                <a:gd name="T3" fmla="*/ 222 h 222"/>
                <a:gd name="T4" fmla="*/ 457 w 457"/>
                <a:gd name="T5" fmla="*/ 0 h 222"/>
                <a:gd name="T6" fmla="*/ 0 60000 65536"/>
                <a:gd name="T7" fmla="*/ 0 60000 65536"/>
                <a:gd name="T8" fmla="*/ 0 60000 65536"/>
                <a:gd name="T9" fmla="*/ 0 w 457"/>
                <a:gd name="T10" fmla="*/ 0 h 222"/>
                <a:gd name="T11" fmla="*/ 457 w 457"/>
                <a:gd name="T12" fmla="*/ 222 h 22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7" h="222">
                  <a:moveTo>
                    <a:pt x="0" y="222"/>
                  </a:moveTo>
                  <a:lnTo>
                    <a:pt x="457" y="222"/>
                  </a:lnTo>
                  <a:lnTo>
                    <a:pt x="45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49" name="Rectangle 61"/>
            <p:cNvSpPr>
              <a:spLocks noChangeArrowheads="1"/>
            </p:cNvSpPr>
            <p:nvPr/>
          </p:nvSpPr>
          <p:spPr bwMode="auto">
            <a:xfrm>
              <a:off x="3318" y="1400"/>
              <a:ext cx="8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NO</a:t>
              </a:r>
              <a:endParaRPr lang="en-US">
                <a:latin typeface="Arial" charset="0"/>
              </a:endParaRPr>
            </a:p>
          </p:txBody>
        </p:sp>
        <p:sp>
          <p:nvSpPr>
            <p:cNvPr id="42050" name="Rectangle 62"/>
            <p:cNvSpPr>
              <a:spLocks noChangeArrowheads="1"/>
            </p:cNvSpPr>
            <p:nvPr/>
          </p:nvSpPr>
          <p:spPr bwMode="auto">
            <a:xfrm>
              <a:off x="2923" y="1552"/>
              <a:ext cx="11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YES</a:t>
              </a:r>
              <a:endParaRPr lang="en-US">
                <a:latin typeface="Arial" charset="0"/>
              </a:endParaRPr>
            </a:p>
          </p:txBody>
        </p:sp>
        <p:sp>
          <p:nvSpPr>
            <p:cNvPr id="42051" name="Freeform 63"/>
            <p:cNvSpPr>
              <a:spLocks/>
            </p:cNvSpPr>
            <p:nvPr/>
          </p:nvSpPr>
          <p:spPr bwMode="auto">
            <a:xfrm>
              <a:off x="2871" y="1354"/>
              <a:ext cx="43" cy="68"/>
            </a:xfrm>
            <a:custGeom>
              <a:avLst/>
              <a:gdLst>
                <a:gd name="T0" fmla="*/ 19 w 43"/>
                <a:gd name="T1" fmla="*/ 68 h 68"/>
                <a:gd name="T2" fmla="*/ 0 w 43"/>
                <a:gd name="T3" fmla="*/ 0 h 68"/>
                <a:gd name="T4" fmla="*/ 19 w 43"/>
                <a:gd name="T5" fmla="*/ 0 h 68"/>
                <a:gd name="T6" fmla="*/ 43 w 43"/>
                <a:gd name="T7" fmla="*/ 0 h 68"/>
                <a:gd name="T8" fmla="*/ 19 w 43"/>
                <a:gd name="T9" fmla="*/ 6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8"/>
                <a:gd name="T17" fmla="*/ 43 w 43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8">
                  <a:moveTo>
                    <a:pt x="19" y="68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43" y="0"/>
                  </a:lnTo>
                  <a:lnTo>
                    <a:pt x="19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2" name="Freeform 64"/>
            <p:cNvSpPr>
              <a:spLocks/>
            </p:cNvSpPr>
            <p:nvPr/>
          </p:nvSpPr>
          <p:spPr bwMode="auto">
            <a:xfrm>
              <a:off x="2878" y="1594"/>
              <a:ext cx="43" cy="68"/>
            </a:xfrm>
            <a:custGeom>
              <a:avLst/>
              <a:gdLst>
                <a:gd name="T0" fmla="*/ 17 w 43"/>
                <a:gd name="T1" fmla="*/ 68 h 68"/>
                <a:gd name="T2" fmla="*/ 0 w 43"/>
                <a:gd name="T3" fmla="*/ 0 h 68"/>
                <a:gd name="T4" fmla="*/ 17 w 43"/>
                <a:gd name="T5" fmla="*/ 0 h 68"/>
                <a:gd name="T6" fmla="*/ 43 w 43"/>
                <a:gd name="T7" fmla="*/ 0 h 68"/>
                <a:gd name="T8" fmla="*/ 17 w 43"/>
                <a:gd name="T9" fmla="*/ 6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8"/>
                <a:gd name="T17" fmla="*/ 43 w 43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8">
                  <a:moveTo>
                    <a:pt x="17" y="68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43" y="0"/>
                  </a:lnTo>
                  <a:lnTo>
                    <a:pt x="17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3" name="Line 66"/>
            <p:cNvSpPr>
              <a:spLocks noChangeShapeType="1"/>
            </p:cNvSpPr>
            <p:nvPr/>
          </p:nvSpPr>
          <p:spPr bwMode="auto">
            <a:xfrm>
              <a:off x="2895" y="1541"/>
              <a:ext cx="1" cy="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4" name="Freeform 67"/>
            <p:cNvSpPr>
              <a:spLocks/>
            </p:cNvSpPr>
            <p:nvPr/>
          </p:nvSpPr>
          <p:spPr bwMode="auto">
            <a:xfrm>
              <a:off x="3444" y="1239"/>
              <a:ext cx="85" cy="34"/>
            </a:xfrm>
            <a:custGeom>
              <a:avLst/>
              <a:gdLst>
                <a:gd name="T0" fmla="*/ 0 w 85"/>
                <a:gd name="T1" fmla="*/ 19 h 34"/>
                <a:gd name="T2" fmla="*/ 85 w 85"/>
                <a:gd name="T3" fmla="*/ 0 h 34"/>
                <a:gd name="T4" fmla="*/ 85 w 85"/>
                <a:gd name="T5" fmla="*/ 19 h 34"/>
                <a:gd name="T6" fmla="*/ 85 w 85"/>
                <a:gd name="T7" fmla="*/ 34 h 34"/>
                <a:gd name="T8" fmla="*/ 0 w 85"/>
                <a:gd name="T9" fmla="*/ 19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34"/>
                <a:gd name="T17" fmla="*/ 85 w 85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34">
                  <a:moveTo>
                    <a:pt x="0" y="19"/>
                  </a:moveTo>
                  <a:lnTo>
                    <a:pt x="85" y="0"/>
                  </a:lnTo>
                  <a:lnTo>
                    <a:pt x="85" y="19"/>
                  </a:lnTo>
                  <a:lnTo>
                    <a:pt x="85" y="34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5" name="Line 68"/>
            <p:cNvSpPr>
              <a:spLocks noChangeShapeType="1"/>
            </p:cNvSpPr>
            <p:nvPr/>
          </p:nvSpPr>
          <p:spPr bwMode="auto">
            <a:xfrm flipH="1">
              <a:off x="3529" y="1258"/>
              <a:ext cx="162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6" name="Freeform 69"/>
            <p:cNvSpPr>
              <a:spLocks/>
            </p:cNvSpPr>
            <p:nvPr/>
          </p:nvSpPr>
          <p:spPr bwMode="auto">
            <a:xfrm>
              <a:off x="3234" y="1258"/>
              <a:ext cx="457" cy="216"/>
            </a:xfrm>
            <a:custGeom>
              <a:avLst/>
              <a:gdLst>
                <a:gd name="T0" fmla="*/ 0 w 457"/>
                <a:gd name="T1" fmla="*/ 216 h 216"/>
                <a:gd name="T2" fmla="*/ 457 w 457"/>
                <a:gd name="T3" fmla="*/ 216 h 216"/>
                <a:gd name="T4" fmla="*/ 457 w 457"/>
                <a:gd name="T5" fmla="*/ 0 h 216"/>
                <a:gd name="T6" fmla="*/ 0 60000 65536"/>
                <a:gd name="T7" fmla="*/ 0 60000 65536"/>
                <a:gd name="T8" fmla="*/ 0 60000 65536"/>
                <a:gd name="T9" fmla="*/ 0 w 457"/>
                <a:gd name="T10" fmla="*/ 0 h 216"/>
                <a:gd name="T11" fmla="*/ 457 w 457"/>
                <a:gd name="T12" fmla="*/ 216 h 21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57" h="216">
                  <a:moveTo>
                    <a:pt x="0" y="216"/>
                  </a:moveTo>
                  <a:lnTo>
                    <a:pt x="457" y="216"/>
                  </a:lnTo>
                  <a:lnTo>
                    <a:pt x="457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7" name="Freeform 70"/>
            <p:cNvSpPr>
              <a:spLocks/>
            </p:cNvSpPr>
            <p:nvPr/>
          </p:nvSpPr>
          <p:spPr bwMode="auto">
            <a:xfrm>
              <a:off x="2871" y="2477"/>
              <a:ext cx="43" cy="68"/>
            </a:xfrm>
            <a:custGeom>
              <a:avLst/>
              <a:gdLst>
                <a:gd name="T0" fmla="*/ 19 w 43"/>
                <a:gd name="T1" fmla="*/ 68 h 68"/>
                <a:gd name="T2" fmla="*/ 0 w 43"/>
                <a:gd name="T3" fmla="*/ 0 h 68"/>
                <a:gd name="T4" fmla="*/ 19 w 43"/>
                <a:gd name="T5" fmla="*/ 0 h 68"/>
                <a:gd name="T6" fmla="*/ 43 w 43"/>
                <a:gd name="T7" fmla="*/ 0 h 68"/>
                <a:gd name="T8" fmla="*/ 19 w 43"/>
                <a:gd name="T9" fmla="*/ 6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8"/>
                <a:gd name="T17" fmla="*/ 43 w 43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8">
                  <a:moveTo>
                    <a:pt x="19" y="68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43" y="0"/>
                  </a:lnTo>
                  <a:lnTo>
                    <a:pt x="19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8" name="Freeform 71"/>
            <p:cNvSpPr>
              <a:spLocks/>
            </p:cNvSpPr>
            <p:nvPr/>
          </p:nvSpPr>
          <p:spPr bwMode="auto">
            <a:xfrm>
              <a:off x="3606" y="2348"/>
              <a:ext cx="85" cy="34"/>
            </a:xfrm>
            <a:custGeom>
              <a:avLst/>
              <a:gdLst>
                <a:gd name="T0" fmla="*/ 85 w 85"/>
                <a:gd name="T1" fmla="*/ 20 h 34"/>
                <a:gd name="T2" fmla="*/ 0 w 85"/>
                <a:gd name="T3" fmla="*/ 34 h 34"/>
                <a:gd name="T4" fmla="*/ 0 w 85"/>
                <a:gd name="T5" fmla="*/ 20 h 34"/>
                <a:gd name="T6" fmla="*/ 0 w 85"/>
                <a:gd name="T7" fmla="*/ 0 h 34"/>
                <a:gd name="T8" fmla="*/ 85 w 85"/>
                <a:gd name="T9" fmla="*/ 2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34"/>
                <a:gd name="T17" fmla="*/ 85 w 85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34">
                  <a:moveTo>
                    <a:pt x="85" y="20"/>
                  </a:moveTo>
                  <a:lnTo>
                    <a:pt x="0" y="34"/>
                  </a:lnTo>
                  <a:lnTo>
                    <a:pt x="0" y="20"/>
                  </a:lnTo>
                  <a:lnTo>
                    <a:pt x="0" y="0"/>
                  </a:lnTo>
                  <a:lnTo>
                    <a:pt x="85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59" name="Line 72"/>
            <p:cNvSpPr>
              <a:spLocks noChangeShapeType="1"/>
            </p:cNvSpPr>
            <p:nvPr/>
          </p:nvSpPr>
          <p:spPr bwMode="auto">
            <a:xfrm>
              <a:off x="2890" y="2426"/>
              <a:ext cx="1" cy="5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0" name="Line 73"/>
            <p:cNvSpPr>
              <a:spLocks noChangeShapeType="1"/>
            </p:cNvSpPr>
            <p:nvPr/>
          </p:nvSpPr>
          <p:spPr bwMode="auto">
            <a:xfrm>
              <a:off x="3221" y="2368"/>
              <a:ext cx="3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1" name="Rectangle 74"/>
            <p:cNvSpPr>
              <a:spLocks noChangeArrowheads="1"/>
            </p:cNvSpPr>
            <p:nvPr/>
          </p:nvSpPr>
          <p:spPr bwMode="auto">
            <a:xfrm>
              <a:off x="3322" y="2296"/>
              <a:ext cx="8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NO</a:t>
              </a:r>
              <a:endParaRPr lang="en-US">
                <a:latin typeface="Arial" charset="0"/>
              </a:endParaRPr>
            </a:p>
          </p:txBody>
        </p:sp>
        <p:sp>
          <p:nvSpPr>
            <p:cNvPr id="42062" name="Rectangle 75"/>
            <p:cNvSpPr>
              <a:spLocks noChangeArrowheads="1"/>
            </p:cNvSpPr>
            <p:nvPr/>
          </p:nvSpPr>
          <p:spPr bwMode="auto">
            <a:xfrm>
              <a:off x="2917" y="2451"/>
              <a:ext cx="11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YES</a:t>
              </a:r>
              <a:endParaRPr lang="en-US">
                <a:latin typeface="Arial" charset="0"/>
              </a:endParaRPr>
            </a:p>
          </p:txBody>
        </p:sp>
        <p:sp>
          <p:nvSpPr>
            <p:cNvPr id="42063" name="Freeform 76"/>
            <p:cNvSpPr>
              <a:spLocks/>
            </p:cNvSpPr>
            <p:nvPr/>
          </p:nvSpPr>
          <p:spPr bwMode="auto">
            <a:xfrm>
              <a:off x="2871" y="2243"/>
              <a:ext cx="43" cy="67"/>
            </a:xfrm>
            <a:custGeom>
              <a:avLst/>
              <a:gdLst>
                <a:gd name="T0" fmla="*/ 19 w 43"/>
                <a:gd name="T1" fmla="*/ 67 h 67"/>
                <a:gd name="T2" fmla="*/ 0 w 43"/>
                <a:gd name="T3" fmla="*/ 0 h 67"/>
                <a:gd name="T4" fmla="*/ 19 w 43"/>
                <a:gd name="T5" fmla="*/ 0 h 67"/>
                <a:gd name="T6" fmla="*/ 43 w 43"/>
                <a:gd name="T7" fmla="*/ 0 h 67"/>
                <a:gd name="T8" fmla="*/ 19 w 43"/>
                <a:gd name="T9" fmla="*/ 67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7"/>
                <a:gd name="T17" fmla="*/ 43 w 43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7">
                  <a:moveTo>
                    <a:pt x="19" y="67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43" y="0"/>
                  </a:lnTo>
                  <a:lnTo>
                    <a:pt x="19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4" name="Line 77"/>
            <p:cNvSpPr>
              <a:spLocks noChangeShapeType="1"/>
            </p:cNvSpPr>
            <p:nvPr/>
          </p:nvSpPr>
          <p:spPr bwMode="auto">
            <a:xfrm>
              <a:off x="2890" y="2190"/>
              <a:ext cx="1" cy="5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5" name="Rectangle 78"/>
            <p:cNvSpPr>
              <a:spLocks noChangeArrowheads="1"/>
            </p:cNvSpPr>
            <p:nvPr/>
          </p:nvSpPr>
          <p:spPr bwMode="auto">
            <a:xfrm>
              <a:off x="2355" y="2967"/>
              <a:ext cx="1095" cy="361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6" name="Rectangle 79"/>
            <p:cNvSpPr>
              <a:spLocks noChangeArrowheads="1"/>
            </p:cNvSpPr>
            <p:nvPr/>
          </p:nvSpPr>
          <p:spPr bwMode="auto">
            <a:xfrm>
              <a:off x="2348" y="2963"/>
              <a:ext cx="1107" cy="369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67" name="Rectangle 80"/>
            <p:cNvSpPr>
              <a:spLocks noChangeArrowheads="1"/>
            </p:cNvSpPr>
            <p:nvPr/>
          </p:nvSpPr>
          <p:spPr bwMode="auto">
            <a:xfrm>
              <a:off x="2639" y="2960"/>
              <a:ext cx="49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Generalization</a:t>
              </a:r>
              <a:endParaRPr lang="en-US">
                <a:latin typeface="Arial" charset="0"/>
              </a:endParaRPr>
            </a:p>
          </p:txBody>
        </p:sp>
        <p:sp>
          <p:nvSpPr>
            <p:cNvPr id="42068" name="Rectangle 81"/>
            <p:cNvSpPr>
              <a:spLocks noChangeArrowheads="1"/>
            </p:cNvSpPr>
            <p:nvPr/>
          </p:nvSpPr>
          <p:spPr bwMode="auto">
            <a:xfrm>
              <a:off x="2695" y="3031"/>
              <a:ext cx="38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Orientation</a:t>
              </a:r>
              <a:endParaRPr lang="en-US">
                <a:latin typeface="Arial" charset="0"/>
              </a:endParaRPr>
            </a:p>
          </p:txBody>
        </p:sp>
        <p:sp>
          <p:nvSpPr>
            <p:cNvPr id="42069" name="Rectangle 82"/>
            <p:cNvSpPr>
              <a:spLocks noChangeArrowheads="1"/>
            </p:cNvSpPr>
            <p:nvPr/>
          </p:nvSpPr>
          <p:spPr bwMode="auto">
            <a:xfrm>
              <a:off x="2713" y="3099"/>
              <a:ext cx="3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Activation</a:t>
              </a:r>
              <a:endParaRPr lang="en-US">
                <a:latin typeface="Arial" charset="0"/>
              </a:endParaRPr>
            </a:p>
          </p:txBody>
        </p:sp>
        <p:sp>
          <p:nvSpPr>
            <p:cNvPr id="42070" name="Rectangle 83"/>
            <p:cNvSpPr>
              <a:spLocks noChangeArrowheads="1"/>
            </p:cNvSpPr>
            <p:nvPr/>
          </p:nvSpPr>
          <p:spPr bwMode="auto">
            <a:xfrm>
              <a:off x="2699" y="3166"/>
              <a:ext cx="37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Adaptation</a:t>
              </a:r>
              <a:endParaRPr lang="en-US">
                <a:latin typeface="Arial" charset="0"/>
              </a:endParaRPr>
            </a:p>
          </p:txBody>
        </p:sp>
        <p:sp>
          <p:nvSpPr>
            <p:cNvPr id="42071" name="Rectangle 84"/>
            <p:cNvSpPr>
              <a:spLocks noChangeArrowheads="1"/>
            </p:cNvSpPr>
            <p:nvPr/>
          </p:nvSpPr>
          <p:spPr bwMode="auto">
            <a:xfrm>
              <a:off x="2669" y="3234"/>
              <a:ext cx="43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Maintenance</a:t>
              </a:r>
              <a:endParaRPr lang="en-US">
                <a:latin typeface="Arial" charset="0"/>
              </a:endParaRPr>
            </a:p>
          </p:txBody>
        </p:sp>
        <p:sp>
          <p:nvSpPr>
            <p:cNvPr id="42072" name="Rectangle 85"/>
            <p:cNvSpPr>
              <a:spLocks noChangeArrowheads="1"/>
            </p:cNvSpPr>
            <p:nvPr/>
          </p:nvSpPr>
          <p:spPr bwMode="auto">
            <a:xfrm>
              <a:off x="3330" y="3443"/>
              <a:ext cx="8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NO</a:t>
              </a:r>
              <a:endParaRPr lang="en-US">
                <a:latin typeface="Arial" charset="0"/>
              </a:endParaRPr>
            </a:p>
          </p:txBody>
        </p:sp>
        <p:sp>
          <p:nvSpPr>
            <p:cNvPr id="42073" name="Rectangle 86"/>
            <p:cNvSpPr>
              <a:spLocks noChangeArrowheads="1"/>
            </p:cNvSpPr>
            <p:nvPr/>
          </p:nvSpPr>
          <p:spPr bwMode="auto">
            <a:xfrm>
              <a:off x="2912" y="3605"/>
              <a:ext cx="11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YES</a:t>
              </a:r>
              <a:endParaRPr lang="en-US">
                <a:latin typeface="Arial" charset="0"/>
              </a:endParaRPr>
            </a:p>
          </p:txBody>
        </p:sp>
        <p:sp>
          <p:nvSpPr>
            <p:cNvPr id="42074" name="Freeform 87"/>
            <p:cNvSpPr>
              <a:spLocks/>
            </p:cNvSpPr>
            <p:nvPr/>
          </p:nvSpPr>
          <p:spPr bwMode="auto">
            <a:xfrm>
              <a:off x="2871" y="3382"/>
              <a:ext cx="43" cy="66"/>
            </a:xfrm>
            <a:custGeom>
              <a:avLst/>
              <a:gdLst>
                <a:gd name="T0" fmla="*/ 19 w 43"/>
                <a:gd name="T1" fmla="*/ 66 h 66"/>
                <a:gd name="T2" fmla="*/ 0 w 43"/>
                <a:gd name="T3" fmla="*/ 0 h 66"/>
                <a:gd name="T4" fmla="*/ 19 w 43"/>
                <a:gd name="T5" fmla="*/ 0 h 66"/>
                <a:gd name="T6" fmla="*/ 43 w 43"/>
                <a:gd name="T7" fmla="*/ 0 h 66"/>
                <a:gd name="T8" fmla="*/ 19 w 43"/>
                <a:gd name="T9" fmla="*/ 66 h 6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6"/>
                <a:gd name="T17" fmla="*/ 43 w 43"/>
                <a:gd name="T18" fmla="*/ 66 h 6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6">
                  <a:moveTo>
                    <a:pt x="19" y="66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43" y="0"/>
                  </a:lnTo>
                  <a:lnTo>
                    <a:pt x="19" y="6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5" name="Freeform 88"/>
            <p:cNvSpPr>
              <a:spLocks/>
            </p:cNvSpPr>
            <p:nvPr/>
          </p:nvSpPr>
          <p:spPr bwMode="auto">
            <a:xfrm>
              <a:off x="3450" y="2128"/>
              <a:ext cx="84" cy="34"/>
            </a:xfrm>
            <a:custGeom>
              <a:avLst/>
              <a:gdLst>
                <a:gd name="T0" fmla="*/ 0 w 84"/>
                <a:gd name="T1" fmla="*/ 18 h 34"/>
                <a:gd name="T2" fmla="*/ 84 w 84"/>
                <a:gd name="T3" fmla="*/ 0 h 34"/>
                <a:gd name="T4" fmla="*/ 84 w 84"/>
                <a:gd name="T5" fmla="*/ 18 h 34"/>
                <a:gd name="T6" fmla="*/ 84 w 84"/>
                <a:gd name="T7" fmla="*/ 34 h 34"/>
                <a:gd name="T8" fmla="*/ 0 w 84"/>
                <a:gd name="T9" fmla="*/ 18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34"/>
                <a:gd name="T17" fmla="*/ 84 w 84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34">
                  <a:moveTo>
                    <a:pt x="0" y="18"/>
                  </a:moveTo>
                  <a:lnTo>
                    <a:pt x="84" y="0"/>
                  </a:lnTo>
                  <a:lnTo>
                    <a:pt x="84" y="18"/>
                  </a:lnTo>
                  <a:lnTo>
                    <a:pt x="84" y="34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6" name="Line 89"/>
            <p:cNvSpPr>
              <a:spLocks noChangeShapeType="1"/>
            </p:cNvSpPr>
            <p:nvPr/>
          </p:nvSpPr>
          <p:spPr bwMode="auto">
            <a:xfrm>
              <a:off x="2890" y="3332"/>
              <a:ext cx="1" cy="5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7" name="Line 90"/>
            <p:cNvSpPr>
              <a:spLocks noChangeShapeType="1"/>
            </p:cNvSpPr>
            <p:nvPr/>
          </p:nvSpPr>
          <p:spPr bwMode="auto">
            <a:xfrm flipH="1">
              <a:off x="3534" y="2146"/>
              <a:ext cx="157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8" name="Line 91"/>
            <p:cNvSpPr>
              <a:spLocks noChangeShapeType="1"/>
            </p:cNvSpPr>
            <p:nvPr/>
          </p:nvSpPr>
          <p:spPr bwMode="auto">
            <a:xfrm>
              <a:off x="3221" y="3506"/>
              <a:ext cx="47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79" name="Line 92"/>
            <p:cNvSpPr>
              <a:spLocks noChangeShapeType="1"/>
            </p:cNvSpPr>
            <p:nvPr/>
          </p:nvSpPr>
          <p:spPr bwMode="auto">
            <a:xfrm flipV="1">
              <a:off x="3697" y="2146"/>
              <a:ext cx="1" cy="13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0" name="Freeform 93"/>
            <p:cNvSpPr>
              <a:spLocks/>
            </p:cNvSpPr>
            <p:nvPr/>
          </p:nvSpPr>
          <p:spPr bwMode="auto">
            <a:xfrm>
              <a:off x="3606" y="2785"/>
              <a:ext cx="85" cy="34"/>
            </a:xfrm>
            <a:custGeom>
              <a:avLst/>
              <a:gdLst>
                <a:gd name="T0" fmla="*/ 85 w 85"/>
                <a:gd name="T1" fmla="*/ 20 h 34"/>
                <a:gd name="T2" fmla="*/ 0 w 85"/>
                <a:gd name="T3" fmla="*/ 34 h 34"/>
                <a:gd name="T4" fmla="*/ 0 w 85"/>
                <a:gd name="T5" fmla="*/ 20 h 34"/>
                <a:gd name="T6" fmla="*/ 0 w 85"/>
                <a:gd name="T7" fmla="*/ 0 h 34"/>
                <a:gd name="T8" fmla="*/ 85 w 85"/>
                <a:gd name="T9" fmla="*/ 20 h 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5"/>
                <a:gd name="T16" fmla="*/ 0 h 34"/>
                <a:gd name="T17" fmla="*/ 85 w 85"/>
                <a:gd name="T18" fmla="*/ 34 h 3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5" h="34">
                  <a:moveTo>
                    <a:pt x="85" y="20"/>
                  </a:moveTo>
                  <a:lnTo>
                    <a:pt x="0" y="34"/>
                  </a:lnTo>
                  <a:lnTo>
                    <a:pt x="0" y="20"/>
                  </a:lnTo>
                  <a:lnTo>
                    <a:pt x="0" y="0"/>
                  </a:lnTo>
                  <a:lnTo>
                    <a:pt x="85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1" name="Line 94"/>
            <p:cNvSpPr>
              <a:spLocks noChangeShapeType="1"/>
            </p:cNvSpPr>
            <p:nvPr/>
          </p:nvSpPr>
          <p:spPr bwMode="auto">
            <a:xfrm>
              <a:off x="3221" y="2805"/>
              <a:ext cx="38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2" name="Rectangle 95"/>
            <p:cNvSpPr>
              <a:spLocks noChangeArrowheads="1"/>
            </p:cNvSpPr>
            <p:nvPr/>
          </p:nvSpPr>
          <p:spPr bwMode="auto">
            <a:xfrm>
              <a:off x="3326" y="2737"/>
              <a:ext cx="8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NO</a:t>
              </a:r>
              <a:endParaRPr lang="en-US">
                <a:latin typeface="Arial" charset="0"/>
              </a:endParaRPr>
            </a:p>
          </p:txBody>
        </p:sp>
        <p:sp>
          <p:nvSpPr>
            <p:cNvPr id="42083" name="Rectangle 96"/>
            <p:cNvSpPr>
              <a:spLocks noChangeArrowheads="1"/>
            </p:cNvSpPr>
            <p:nvPr/>
          </p:nvSpPr>
          <p:spPr bwMode="auto">
            <a:xfrm>
              <a:off x="2911" y="2882"/>
              <a:ext cx="112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Arial" charset="0"/>
                </a:rPr>
                <a:t>YES</a:t>
              </a:r>
              <a:endParaRPr lang="en-US">
                <a:latin typeface="Arial" charset="0"/>
              </a:endParaRPr>
            </a:p>
          </p:txBody>
        </p:sp>
        <p:sp>
          <p:nvSpPr>
            <p:cNvPr id="42084" name="Freeform 97"/>
            <p:cNvSpPr>
              <a:spLocks/>
            </p:cNvSpPr>
            <p:nvPr/>
          </p:nvSpPr>
          <p:spPr bwMode="auto">
            <a:xfrm>
              <a:off x="2871" y="2675"/>
              <a:ext cx="43" cy="68"/>
            </a:xfrm>
            <a:custGeom>
              <a:avLst/>
              <a:gdLst>
                <a:gd name="T0" fmla="*/ 19 w 43"/>
                <a:gd name="T1" fmla="*/ 68 h 68"/>
                <a:gd name="T2" fmla="*/ 0 w 43"/>
                <a:gd name="T3" fmla="*/ 0 h 68"/>
                <a:gd name="T4" fmla="*/ 19 w 43"/>
                <a:gd name="T5" fmla="*/ 0 h 68"/>
                <a:gd name="T6" fmla="*/ 43 w 43"/>
                <a:gd name="T7" fmla="*/ 0 h 68"/>
                <a:gd name="T8" fmla="*/ 19 w 43"/>
                <a:gd name="T9" fmla="*/ 68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"/>
                <a:gd name="T16" fmla="*/ 0 h 68"/>
                <a:gd name="T17" fmla="*/ 43 w 43"/>
                <a:gd name="T18" fmla="*/ 68 h 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" h="68">
                  <a:moveTo>
                    <a:pt x="19" y="68"/>
                  </a:moveTo>
                  <a:lnTo>
                    <a:pt x="0" y="0"/>
                  </a:lnTo>
                  <a:lnTo>
                    <a:pt x="19" y="0"/>
                  </a:lnTo>
                  <a:lnTo>
                    <a:pt x="43" y="0"/>
                  </a:lnTo>
                  <a:lnTo>
                    <a:pt x="19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5" name="Freeform 98"/>
            <p:cNvSpPr>
              <a:spLocks/>
            </p:cNvSpPr>
            <p:nvPr/>
          </p:nvSpPr>
          <p:spPr bwMode="auto">
            <a:xfrm>
              <a:off x="2866" y="2910"/>
              <a:ext cx="42" cy="67"/>
            </a:xfrm>
            <a:custGeom>
              <a:avLst/>
              <a:gdLst>
                <a:gd name="T0" fmla="*/ 18 w 42"/>
                <a:gd name="T1" fmla="*/ 67 h 67"/>
                <a:gd name="T2" fmla="*/ 0 w 42"/>
                <a:gd name="T3" fmla="*/ 0 h 67"/>
                <a:gd name="T4" fmla="*/ 18 w 42"/>
                <a:gd name="T5" fmla="*/ 0 h 67"/>
                <a:gd name="T6" fmla="*/ 42 w 42"/>
                <a:gd name="T7" fmla="*/ 0 h 67"/>
                <a:gd name="T8" fmla="*/ 18 w 42"/>
                <a:gd name="T9" fmla="*/ 67 h 6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2"/>
                <a:gd name="T16" fmla="*/ 0 h 67"/>
                <a:gd name="T17" fmla="*/ 42 w 42"/>
                <a:gd name="T18" fmla="*/ 67 h 6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2" h="67">
                  <a:moveTo>
                    <a:pt x="18" y="67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42" y="0"/>
                  </a:lnTo>
                  <a:lnTo>
                    <a:pt x="18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6" name="Line 99"/>
            <p:cNvSpPr>
              <a:spLocks noChangeShapeType="1"/>
            </p:cNvSpPr>
            <p:nvPr/>
          </p:nvSpPr>
          <p:spPr bwMode="auto">
            <a:xfrm>
              <a:off x="2890" y="2652"/>
              <a:ext cx="1" cy="2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7" name="Line 100"/>
            <p:cNvSpPr>
              <a:spLocks noChangeShapeType="1"/>
            </p:cNvSpPr>
            <p:nvPr/>
          </p:nvSpPr>
          <p:spPr bwMode="auto">
            <a:xfrm>
              <a:off x="2884" y="2868"/>
              <a:ext cx="1" cy="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8" name="Freeform 101"/>
            <p:cNvSpPr>
              <a:spLocks/>
            </p:cNvSpPr>
            <p:nvPr/>
          </p:nvSpPr>
          <p:spPr bwMode="auto">
            <a:xfrm>
              <a:off x="2540" y="547"/>
              <a:ext cx="675" cy="131"/>
            </a:xfrm>
            <a:custGeom>
              <a:avLst/>
              <a:gdLst>
                <a:gd name="T0" fmla="*/ 0 w 675"/>
                <a:gd name="T1" fmla="*/ 63 h 131"/>
                <a:gd name="T2" fmla="*/ 338 w 675"/>
                <a:gd name="T3" fmla="*/ 0 h 131"/>
                <a:gd name="T4" fmla="*/ 675 w 675"/>
                <a:gd name="T5" fmla="*/ 63 h 131"/>
                <a:gd name="T6" fmla="*/ 338 w 675"/>
                <a:gd name="T7" fmla="*/ 131 h 131"/>
                <a:gd name="T8" fmla="*/ 0 w 675"/>
                <a:gd name="T9" fmla="*/ 63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5"/>
                <a:gd name="T16" fmla="*/ 0 h 131"/>
                <a:gd name="T17" fmla="*/ 675 w 675"/>
                <a:gd name="T18" fmla="*/ 131 h 1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5" h="131">
                  <a:moveTo>
                    <a:pt x="0" y="63"/>
                  </a:moveTo>
                  <a:lnTo>
                    <a:pt x="338" y="0"/>
                  </a:lnTo>
                  <a:lnTo>
                    <a:pt x="675" y="63"/>
                  </a:lnTo>
                  <a:lnTo>
                    <a:pt x="338" y="131"/>
                  </a:lnTo>
                  <a:lnTo>
                    <a:pt x="0" y="6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89" name="Rectangle 102"/>
            <p:cNvSpPr>
              <a:spLocks noChangeArrowheads="1"/>
            </p:cNvSpPr>
            <p:nvPr/>
          </p:nvSpPr>
          <p:spPr bwMode="auto">
            <a:xfrm>
              <a:off x="2737" y="567"/>
              <a:ext cx="29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Mastery?</a:t>
              </a:r>
              <a:endParaRPr lang="en-US">
                <a:latin typeface="Arial" charset="0"/>
              </a:endParaRPr>
            </a:p>
          </p:txBody>
        </p:sp>
        <p:sp>
          <p:nvSpPr>
            <p:cNvPr id="42090" name="Freeform 103"/>
            <p:cNvSpPr>
              <a:spLocks/>
            </p:cNvSpPr>
            <p:nvPr/>
          </p:nvSpPr>
          <p:spPr bwMode="auto">
            <a:xfrm>
              <a:off x="2553" y="1412"/>
              <a:ext cx="674" cy="129"/>
            </a:xfrm>
            <a:custGeom>
              <a:avLst/>
              <a:gdLst>
                <a:gd name="T0" fmla="*/ 0 w 674"/>
                <a:gd name="T1" fmla="*/ 62 h 129"/>
                <a:gd name="T2" fmla="*/ 337 w 674"/>
                <a:gd name="T3" fmla="*/ 0 h 129"/>
                <a:gd name="T4" fmla="*/ 674 w 674"/>
                <a:gd name="T5" fmla="*/ 62 h 129"/>
                <a:gd name="T6" fmla="*/ 337 w 674"/>
                <a:gd name="T7" fmla="*/ 129 h 129"/>
                <a:gd name="T8" fmla="*/ 0 w 674"/>
                <a:gd name="T9" fmla="*/ 62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4"/>
                <a:gd name="T16" fmla="*/ 0 h 129"/>
                <a:gd name="T17" fmla="*/ 674 w 674"/>
                <a:gd name="T18" fmla="*/ 129 h 1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4" h="129">
                  <a:moveTo>
                    <a:pt x="0" y="62"/>
                  </a:moveTo>
                  <a:lnTo>
                    <a:pt x="337" y="0"/>
                  </a:lnTo>
                  <a:lnTo>
                    <a:pt x="674" y="62"/>
                  </a:lnTo>
                  <a:lnTo>
                    <a:pt x="337" y="129"/>
                  </a:lnTo>
                  <a:lnTo>
                    <a:pt x="0" y="62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1" name="Rectangle 104"/>
            <p:cNvSpPr>
              <a:spLocks noChangeArrowheads="1"/>
            </p:cNvSpPr>
            <p:nvPr/>
          </p:nvSpPr>
          <p:spPr bwMode="auto">
            <a:xfrm>
              <a:off x="2752" y="1428"/>
              <a:ext cx="29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Mastery?</a:t>
              </a:r>
              <a:endParaRPr lang="en-US">
                <a:latin typeface="Arial" charset="0"/>
              </a:endParaRPr>
            </a:p>
          </p:txBody>
        </p:sp>
        <p:sp>
          <p:nvSpPr>
            <p:cNvPr id="42092" name="Freeform 105"/>
            <p:cNvSpPr>
              <a:spLocks/>
            </p:cNvSpPr>
            <p:nvPr/>
          </p:nvSpPr>
          <p:spPr bwMode="auto">
            <a:xfrm>
              <a:off x="2553" y="2301"/>
              <a:ext cx="674" cy="129"/>
            </a:xfrm>
            <a:custGeom>
              <a:avLst/>
              <a:gdLst>
                <a:gd name="T0" fmla="*/ 0 w 674"/>
                <a:gd name="T1" fmla="*/ 61 h 129"/>
                <a:gd name="T2" fmla="*/ 337 w 674"/>
                <a:gd name="T3" fmla="*/ 0 h 129"/>
                <a:gd name="T4" fmla="*/ 674 w 674"/>
                <a:gd name="T5" fmla="*/ 61 h 129"/>
                <a:gd name="T6" fmla="*/ 337 w 674"/>
                <a:gd name="T7" fmla="*/ 129 h 129"/>
                <a:gd name="T8" fmla="*/ 0 w 674"/>
                <a:gd name="T9" fmla="*/ 61 h 12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4"/>
                <a:gd name="T16" fmla="*/ 0 h 129"/>
                <a:gd name="T17" fmla="*/ 674 w 674"/>
                <a:gd name="T18" fmla="*/ 129 h 12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4" h="129">
                  <a:moveTo>
                    <a:pt x="0" y="61"/>
                  </a:moveTo>
                  <a:lnTo>
                    <a:pt x="337" y="0"/>
                  </a:lnTo>
                  <a:lnTo>
                    <a:pt x="674" y="61"/>
                  </a:lnTo>
                  <a:lnTo>
                    <a:pt x="337" y="129"/>
                  </a:lnTo>
                  <a:lnTo>
                    <a:pt x="0" y="61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3" name="Rectangle 106"/>
            <p:cNvSpPr>
              <a:spLocks noChangeArrowheads="1"/>
            </p:cNvSpPr>
            <p:nvPr/>
          </p:nvSpPr>
          <p:spPr bwMode="auto">
            <a:xfrm>
              <a:off x="2736" y="2319"/>
              <a:ext cx="29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Mastery?</a:t>
              </a:r>
              <a:endParaRPr lang="en-US">
                <a:latin typeface="Arial" charset="0"/>
              </a:endParaRPr>
            </a:p>
          </p:txBody>
        </p:sp>
        <p:sp>
          <p:nvSpPr>
            <p:cNvPr id="42094" name="Freeform 107"/>
            <p:cNvSpPr>
              <a:spLocks/>
            </p:cNvSpPr>
            <p:nvPr/>
          </p:nvSpPr>
          <p:spPr bwMode="auto">
            <a:xfrm>
              <a:off x="2553" y="2737"/>
              <a:ext cx="674" cy="131"/>
            </a:xfrm>
            <a:custGeom>
              <a:avLst/>
              <a:gdLst>
                <a:gd name="T0" fmla="*/ 0 w 674"/>
                <a:gd name="T1" fmla="*/ 63 h 131"/>
                <a:gd name="T2" fmla="*/ 337 w 674"/>
                <a:gd name="T3" fmla="*/ 0 h 131"/>
                <a:gd name="T4" fmla="*/ 674 w 674"/>
                <a:gd name="T5" fmla="*/ 63 h 131"/>
                <a:gd name="T6" fmla="*/ 337 w 674"/>
                <a:gd name="T7" fmla="*/ 131 h 131"/>
                <a:gd name="T8" fmla="*/ 0 w 674"/>
                <a:gd name="T9" fmla="*/ 63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4"/>
                <a:gd name="T16" fmla="*/ 0 h 131"/>
                <a:gd name="T17" fmla="*/ 674 w 674"/>
                <a:gd name="T18" fmla="*/ 131 h 1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4" h="131">
                  <a:moveTo>
                    <a:pt x="0" y="63"/>
                  </a:moveTo>
                  <a:lnTo>
                    <a:pt x="337" y="0"/>
                  </a:lnTo>
                  <a:lnTo>
                    <a:pt x="674" y="63"/>
                  </a:lnTo>
                  <a:lnTo>
                    <a:pt x="337" y="131"/>
                  </a:lnTo>
                  <a:lnTo>
                    <a:pt x="0" y="63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5" name="Rectangle 108"/>
            <p:cNvSpPr>
              <a:spLocks noChangeArrowheads="1"/>
            </p:cNvSpPr>
            <p:nvPr/>
          </p:nvSpPr>
          <p:spPr bwMode="auto">
            <a:xfrm>
              <a:off x="2748" y="2757"/>
              <a:ext cx="29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Mastery?</a:t>
              </a:r>
              <a:endParaRPr lang="en-US">
                <a:latin typeface="Arial" charset="0"/>
              </a:endParaRPr>
            </a:p>
          </p:txBody>
        </p:sp>
        <p:sp>
          <p:nvSpPr>
            <p:cNvPr id="42096" name="Freeform 109"/>
            <p:cNvSpPr>
              <a:spLocks/>
            </p:cNvSpPr>
            <p:nvPr/>
          </p:nvSpPr>
          <p:spPr bwMode="auto">
            <a:xfrm>
              <a:off x="2553" y="3439"/>
              <a:ext cx="674" cy="133"/>
            </a:xfrm>
            <a:custGeom>
              <a:avLst/>
              <a:gdLst>
                <a:gd name="T0" fmla="*/ 0 w 674"/>
                <a:gd name="T1" fmla="*/ 67 h 133"/>
                <a:gd name="T2" fmla="*/ 337 w 674"/>
                <a:gd name="T3" fmla="*/ 0 h 133"/>
                <a:gd name="T4" fmla="*/ 674 w 674"/>
                <a:gd name="T5" fmla="*/ 67 h 133"/>
                <a:gd name="T6" fmla="*/ 337 w 674"/>
                <a:gd name="T7" fmla="*/ 133 h 133"/>
                <a:gd name="T8" fmla="*/ 0 w 674"/>
                <a:gd name="T9" fmla="*/ 67 h 1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4"/>
                <a:gd name="T16" fmla="*/ 0 h 133"/>
                <a:gd name="T17" fmla="*/ 674 w 674"/>
                <a:gd name="T18" fmla="*/ 133 h 1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4" h="133">
                  <a:moveTo>
                    <a:pt x="0" y="67"/>
                  </a:moveTo>
                  <a:lnTo>
                    <a:pt x="337" y="0"/>
                  </a:lnTo>
                  <a:lnTo>
                    <a:pt x="674" y="67"/>
                  </a:lnTo>
                  <a:lnTo>
                    <a:pt x="337" y="133"/>
                  </a:lnTo>
                  <a:lnTo>
                    <a:pt x="0" y="67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097" name="Rectangle 110"/>
            <p:cNvSpPr>
              <a:spLocks noChangeArrowheads="1"/>
            </p:cNvSpPr>
            <p:nvPr/>
          </p:nvSpPr>
          <p:spPr bwMode="auto">
            <a:xfrm>
              <a:off x="2740" y="3458"/>
              <a:ext cx="29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Mastery?</a:t>
              </a:r>
              <a:endParaRPr lang="en-US">
                <a:latin typeface="Arial" charset="0"/>
              </a:endParaRPr>
            </a:p>
          </p:txBody>
        </p:sp>
        <p:sp>
          <p:nvSpPr>
            <p:cNvPr id="42098" name="Rectangle 111"/>
            <p:cNvSpPr>
              <a:spLocks noChangeArrowheads="1"/>
            </p:cNvSpPr>
            <p:nvPr/>
          </p:nvSpPr>
          <p:spPr bwMode="auto">
            <a:xfrm>
              <a:off x="2126" y="197"/>
              <a:ext cx="157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Arial" charset="0"/>
                </a:rPr>
                <a:t>INSTRUCTIONAL SEQUENCE</a:t>
              </a:r>
              <a:endParaRPr lang="en-US">
                <a:latin typeface="Arial" charset="0"/>
              </a:endParaRPr>
            </a:p>
          </p:txBody>
        </p:sp>
      </p:grpSp>
      <p:pic>
        <p:nvPicPr>
          <p:cNvPr id="41989" name="Picture 1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7072A9-5E61-4849-B4CC-12454AB08BF8}" type="slidenum">
              <a:rPr lang="en-US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Selecting Students for the Error Monitoring Strategy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/>
              <a:t>1.	Students must be able to spell a majority of words.</a:t>
            </a:r>
          </a:p>
          <a:p>
            <a:pPr eaLnBrk="1" hangingPunct="1">
              <a:buFontTx/>
              <a:buNone/>
            </a:pPr>
            <a:endParaRPr lang="en-US" sz="2200" smtClean="0"/>
          </a:p>
          <a:p>
            <a:pPr eaLnBrk="1" hangingPunct="1">
              <a:buFontTx/>
              <a:buNone/>
            </a:pPr>
            <a:r>
              <a:rPr lang="en-US" sz="2200" smtClean="0"/>
              <a:t>2.	Students must have mastered at least simple and compound sentences (Parts I &amp; II of the </a:t>
            </a:r>
            <a:r>
              <a:rPr lang="en-US" sz="2200" i="1" smtClean="0"/>
              <a:t>Sentence Writing Strategy</a:t>
            </a:r>
            <a:r>
              <a:rPr lang="en-US" sz="2200" smtClean="0"/>
              <a:t>) and preferably all four sentence types.</a:t>
            </a:r>
          </a:p>
          <a:p>
            <a:pPr eaLnBrk="1" hangingPunct="1">
              <a:buFontTx/>
              <a:buNone/>
            </a:pPr>
            <a:endParaRPr lang="en-US" sz="2200" smtClean="0"/>
          </a:p>
          <a:p>
            <a:pPr eaLnBrk="1" hangingPunct="1">
              <a:buFontTx/>
              <a:buNone/>
            </a:pPr>
            <a:r>
              <a:rPr lang="en-US" sz="2200" smtClean="0"/>
              <a:t>3.	Students must know how to find the correct spelling of words in the dictionary.</a:t>
            </a:r>
          </a:p>
          <a:p>
            <a:pPr lvl="2" eaLnBrk="1" hangingPunct="1">
              <a:buFontTx/>
              <a:buNone/>
            </a:pPr>
            <a:endParaRPr lang="en-US" sz="1800" smtClean="0"/>
          </a:p>
          <a:p>
            <a:pPr eaLnBrk="1" hangingPunct="1">
              <a:buFontTx/>
              <a:buNone/>
            </a:pPr>
            <a:r>
              <a:rPr lang="en-US" sz="2200" smtClean="0"/>
              <a:t>4.	Students must read at the fourth-grade level or above.</a:t>
            </a:r>
          </a:p>
        </p:txBody>
      </p:sp>
      <p:pic>
        <p:nvPicPr>
          <p:cNvPr id="4403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39C27-DC00-4B51-983C-0154B66A0850}" type="slidenum">
              <a:rPr lang="en-US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Error Monitoring Strategy</a:t>
            </a:r>
            <a:br>
              <a:rPr lang="en-US" smtClean="0"/>
            </a:br>
            <a:r>
              <a:rPr lang="en-US" smtClean="0"/>
              <a:t>Instructor's Manual Contents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60000"/>
              </a:lnSpc>
              <a:buFontTx/>
              <a:buNone/>
            </a:pPr>
            <a:r>
              <a:rPr lang="en-US" smtClean="0"/>
              <a:t>Introduction</a:t>
            </a:r>
            <a:endParaRPr lang="en-US" sz="3500" smtClean="0"/>
          </a:p>
          <a:p>
            <a:pPr eaLnBrk="1" hangingPunct="1">
              <a:lnSpc>
                <a:spcPct val="160000"/>
              </a:lnSpc>
              <a:buFontTx/>
              <a:buNone/>
            </a:pPr>
            <a:r>
              <a:rPr lang="en-US" smtClean="0"/>
              <a:t>Instructional Steps</a:t>
            </a:r>
          </a:p>
          <a:p>
            <a:pPr eaLnBrk="1" hangingPunct="1">
              <a:lnSpc>
                <a:spcPct val="160000"/>
              </a:lnSpc>
              <a:buFontTx/>
              <a:buNone/>
            </a:pPr>
            <a:r>
              <a:rPr lang="en-US" smtClean="0"/>
              <a:t>Appendix A:	Evaluation Guidelines</a:t>
            </a:r>
          </a:p>
          <a:p>
            <a:pPr eaLnBrk="1" hangingPunct="1">
              <a:lnSpc>
                <a:spcPct val="160000"/>
              </a:lnSpc>
              <a:buFontTx/>
              <a:buNone/>
            </a:pPr>
            <a:r>
              <a:rPr lang="en-US" smtClean="0"/>
              <a:t>Appendix B:	Instructional Materials</a:t>
            </a:r>
          </a:p>
          <a:p>
            <a:pPr eaLnBrk="1" hangingPunct="1">
              <a:lnSpc>
                <a:spcPct val="160000"/>
              </a:lnSpc>
              <a:buFontTx/>
              <a:buNone/>
            </a:pPr>
            <a:r>
              <a:rPr lang="en-US" smtClean="0"/>
              <a:t>Appendix C:	Controlled Practice Lessons</a:t>
            </a:r>
          </a:p>
        </p:txBody>
      </p:sp>
      <p:pic>
        <p:nvPicPr>
          <p:cNvPr id="4506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FB8C8A-8BBE-41AC-B5B8-B100FF229B2C}" type="slidenum">
              <a:rPr lang="en-US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Error Monitoring Strategy</a:t>
            </a:r>
            <a:br>
              <a:rPr lang="en-US" smtClean="0"/>
            </a:br>
            <a:r>
              <a:rPr lang="en-US" smtClean="0"/>
              <a:t>Instructor's Manual Contents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/>
              <a:t>Instructional Steps</a:t>
            </a:r>
          </a:p>
          <a:p>
            <a:pPr lvl="1" eaLnBrk="1" hangingPunct="1"/>
            <a:r>
              <a:rPr lang="en-US" sz="2000" smtClean="0"/>
              <a:t>Pretest &amp; obtain commitment to learn</a:t>
            </a:r>
          </a:p>
          <a:p>
            <a:pPr lvl="1" eaLnBrk="1" hangingPunct="1"/>
            <a:r>
              <a:rPr lang="en-US" sz="2000" smtClean="0"/>
              <a:t>Describe</a:t>
            </a:r>
          </a:p>
          <a:p>
            <a:pPr lvl="1" eaLnBrk="1" hangingPunct="1"/>
            <a:r>
              <a:rPr lang="en-US" sz="2000" smtClean="0"/>
              <a:t>Model</a:t>
            </a:r>
          </a:p>
          <a:p>
            <a:pPr lvl="1" eaLnBrk="1" hangingPunct="1"/>
            <a:r>
              <a:rPr lang="en-US" sz="2000" smtClean="0"/>
              <a:t>Verbal rehearsal</a:t>
            </a:r>
          </a:p>
          <a:p>
            <a:pPr lvl="1" eaLnBrk="1" hangingPunct="1"/>
            <a:r>
              <a:rPr lang="en-US" sz="2000" smtClean="0"/>
              <a:t>Controlled practice and feedback</a:t>
            </a:r>
          </a:p>
          <a:p>
            <a:pPr lvl="1" eaLnBrk="1" hangingPunct="1"/>
            <a:r>
              <a:rPr lang="en-US" sz="2000" smtClean="0"/>
              <a:t>Grade - Appropriate practice and feedback</a:t>
            </a:r>
          </a:p>
          <a:p>
            <a:pPr lvl="1" eaLnBrk="1" hangingPunct="1"/>
            <a:r>
              <a:rPr lang="en-US" sz="2000" smtClean="0"/>
              <a:t>Posttest &amp; obtain commitment to generalize</a:t>
            </a:r>
          </a:p>
          <a:p>
            <a:pPr lvl="1" eaLnBrk="1" hangingPunct="1"/>
            <a:r>
              <a:rPr lang="en-US" sz="2000" smtClean="0"/>
              <a:t>Generalization</a:t>
            </a:r>
          </a:p>
          <a:p>
            <a:pPr lvl="2" eaLnBrk="1" hangingPunct="1"/>
            <a:r>
              <a:rPr lang="en-US" sz="1800" smtClean="0"/>
              <a:t>Phase 1:	Orientation</a:t>
            </a:r>
          </a:p>
          <a:p>
            <a:pPr lvl="2" eaLnBrk="1" hangingPunct="1"/>
            <a:r>
              <a:rPr lang="en-US" sz="1800" smtClean="0"/>
              <a:t>Phase 2:	Activation</a:t>
            </a:r>
          </a:p>
          <a:p>
            <a:pPr lvl="2" eaLnBrk="1" hangingPunct="1"/>
            <a:r>
              <a:rPr lang="en-US" sz="1800" smtClean="0"/>
              <a:t>Phase 3:	Maintenance</a:t>
            </a:r>
          </a:p>
        </p:txBody>
      </p:sp>
      <p:pic>
        <p:nvPicPr>
          <p:cNvPr id="4608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292FD7-5F89-4E5F-8161-0BDC9F012B6C}" type="slidenum">
              <a:rPr lang="en-US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Error Monitoring Strategy </a:t>
            </a:r>
            <a:br>
              <a:rPr lang="en-US" smtClean="0"/>
            </a:br>
            <a:r>
              <a:rPr lang="en-US" smtClean="0"/>
              <a:t>Student Folder Contents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sz="2200" smtClean="0"/>
              <a:t>Front Cover:</a:t>
            </a:r>
          </a:p>
          <a:p>
            <a:pPr eaLnBrk="1" hangingPunct="1">
              <a:lnSpc>
                <a:spcPct val="110000"/>
              </a:lnSpc>
            </a:pPr>
            <a:endParaRPr lang="en-US" sz="1500" smtClean="0"/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Error Monitoring Progress Chart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Controlled Practice Progress Chart</a:t>
            </a:r>
          </a:p>
          <a:p>
            <a:pPr eaLnBrk="1" hangingPunct="1">
              <a:lnSpc>
                <a:spcPct val="110000"/>
              </a:lnSpc>
            </a:pPr>
            <a:endParaRPr lang="en-US" sz="1500" smtClean="0"/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sz="2200" smtClean="0"/>
              <a:t>Back Cover:</a:t>
            </a:r>
          </a:p>
          <a:p>
            <a:pPr lvl="1" eaLnBrk="1" hangingPunct="1">
              <a:lnSpc>
                <a:spcPct val="110000"/>
              </a:lnSpc>
            </a:pPr>
            <a:endParaRPr lang="en-US" sz="1600" smtClean="0"/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Envelope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Formula Card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Sentence Checklist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Paragraph Checklist</a:t>
            </a:r>
          </a:p>
        </p:txBody>
      </p:sp>
      <p:pic>
        <p:nvPicPr>
          <p:cNvPr id="4711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3D0B8D-68DB-469C-B145-1753DCF3AC53}" type="slidenum">
              <a:rPr lang="en-US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Error Monitoring Strategy </a:t>
            </a:r>
            <a:br>
              <a:rPr lang="en-US" smtClean="0"/>
            </a:br>
            <a:r>
              <a:rPr lang="en-US" smtClean="0"/>
              <a:t>Student Folder Contents</a:t>
            </a:r>
          </a:p>
        </p:txBody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z="2200" smtClean="0"/>
              <a:t>Eventual Contents:</a:t>
            </a:r>
          </a:p>
          <a:p>
            <a:pPr lvl="1" eaLnBrk="1" hangingPunct="1">
              <a:lnSpc>
                <a:spcPct val="120000"/>
              </a:lnSpc>
            </a:pPr>
            <a:endParaRPr lang="en-US" sz="1600" smtClean="0"/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Cue Cards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Tests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Controlled Practice Attempts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Grade Appropriate Practice Attempts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Generalization Attempts</a:t>
            </a:r>
          </a:p>
          <a:p>
            <a:pPr lvl="2" eaLnBrk="1" hangingPunct="1">
              <a:lnSpc>
                <a:spcPct val="120000"/>
              </a:lnSpc>
            </a:pPr>
            <a:r>
              <a:rPr lang="en-US" sz="1800" smtClean="0"/>
              <a:t>Activation</a:t>
            </a:r>
          </a:p>
          <a:p>
            <a:pPr lvl="2" eaLnBrk="1" hangingPunct="1">
              <a:lnSpc>
                <a:spcPct val="120000"/>
              </a:lnSpc>
            </a:pPr>
            <a:r>
              <a:rPr lang="en-US" sz="1800" smtClean="0"/>
              <a:t>Maintenance</a:t>
            </a:r>
          </a:p>
        </p:txBody>
      </p:sp>
      <p:pic>
        <p:nvPicPr>
          <p:cNvPr id="4813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36686-6235-4A29-B5FE-2EE2B4C08F0F}" type="slidenum">
              <a:rPr lang="en-US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Error Monitoring Strategy</a:t>
            </a:r>
          </a:p>
        </p:txBody>
      </p:sp>
      <p:sp>
        <p:nvSpPr>
          <p:cNvPr id="491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200" b="1" smtClean="0"/>
              <a:t>Topic List</a:t>
            </a:r>
            <a:endParaRPr lang="en-US" sz="2200" smtClean="0"/>
          </a:p>
          <a:p>
            <a:pPr lvl="2" eaLnBrk="1" hangingPunct="1">
              <a:lnSpc>
                <a:spcPct val="90000"/>
              </a:lnSpc>
            </a:pPr>
            <a:endParaRPr lang="en-US" sz="1800" smtClean="0"/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Where I'd like to be</a:t>
            </a:r>
          </a:p>
          <a:p>
            <a:pPr lvl="2" eaLnBrk="1" hangingPunct="1">
              <a:lnSpc>
                <a:spcPct val="90000"/>
              </a:lnSpc>
            </a:pPr>
            <a:endParaRPr lang="en-US" sz="2400" smtClean="0"/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What I want to be</a:t>
            </a:r>
          </a:p>
          <a:p>
            <a:pPr lvl="2" eaLnBrk="1" hangingPunct="1">
              <a:lnSpc>
                <a:spcPct val="90000"/>
              </a:lnSpc>
            </a:pPr>
            <a:endParaRPr lang="en-US" sz="2400" smtClean="0"/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Who I want to be</a:t>
            </a:r>
          </a:p>
          <a:p>
            <a:pPr lvl="2" eaLnBrk="1" hangingPunct="1">
              <a:lnSpc>
                <a:spcPct val="90000"/>
              </a:lnSpc>
            </a:pPr>
            <a:endParaRPr lang="en-US" sz="2400" smtClean="0"/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How I want to live</a:t>
            </a:r>
          </a:p>
          <a:p>
            <a:pPr lvl="2" eaLnBrk="1" hangingPunct="1">
              <a:lnSpc>
                <a:spcPct val="90000"/>
              </a:lnSpc>
            </a:pPr>
            <a:endParaRPr lang="en-US" sz="2400" smtClean="0"/>
          </a:p>
          <a:p>
            <a:pPr lvl="2" eaLnBrk="1" hangingPunct="1">
              <a:lnSpc>
                <a:spcPct val="90000"/>
              </a:lnSpc>
            </a:pPr>
            <a:r>
              <a:rPr lang="en-US" sz="2400" smtClean="0"/>
              <a:t>Where I Want to Live</a:t>
            </a:r>
          </a:p>
        </p:txBody>
      </p:sp>
      <p:pic>
        <p:nvPicPr>
          <p:cNvPr id="4915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355725" y="371792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>
              <a:latin typeface="Times" charset="0"/>
            </a:endParaRPr>
          </a:p>
        </p:txBody>
      </p:sp>
      <p:sp>
        <p:nvSpPr>
          <p:cNvPr id="28675" name="Rectangle 9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Error </a:t>
            </a:r>
            <a:br>
              <a:rPr lang="en-US" smtClean="0"/>
            </a:br>
            <a:r>
              <a:rPr lang="en-US" smtClean="0"/>
              <a:t>Monitoring Strategy</a:t>
            </a:r>
          </a:p>
        </p:txBody>
      </p:sp>
      <p:sp>
        <p:nvSpPr>
          <p:cNvPr id="28676" name="Rectangle 1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Learning Strategy Series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en-US" sz="1300" smtClean="0"/>
              <a:t>2006</a:t>
            </a:r>
          </a:p>
          <a:p>
            <a:pPr eaLnBrk="1" hangingPunct="1">
              <a:lnSpc>
                <a:spcPct val="80000"/>
              </a:lnSpc>
            </a:pPr>
            <a:r>
              <a:rPr lang="en-US" sz="1300" smtClean="0"/>
              <a:t>The University of Kansas</a:t>
            </a:r>
          </a:p>
          <a:p>
            <a:pPr eaLnBrk="1" hangingPunct="1">
              <a:lnSpc>
                <a:spcPct val="80000"/>
              </a:lnSpc>
            </a:pPr>
            <a:r>
              <a:rPr lang="en-US" sz="1300" smtClean="0"/>
              <a:t>Center for Research on Learning</a:t>
            </a:r>
          </a:p>
          <a:p>
            <a:pPr eaLnBrk="1" hangingPunct="1">
              <a:lnSpc>
                <a:spcPct val="80000"/>
              </a:lnSpc>
            </a:pPr>
            <a:r>
              <a:rPr lang="en-US" sz="1300" smtClean="0"/>
              <a:t>Lawrence, Kansas</a:t>
            </a:r>
          </a:p>
        </p:txBody>
      </p:sp>
      <p:pic>
        <p:nvPicPr>
          <p:cNvPr id="28677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075" y="1203325"/>
            <a:ext cx="2728913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2407BE-9ECA-47BF-92C5-5A5B8E840EDF}" type="slidenum">
              <a:rPr lang="en-US"/>
              <a:pPr/>
              <a:t>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Most Common</a:t>
            </a:r>
            <a:br>
              <a:rPr lang="en-US" smtClean="0"/>
            </a:br>
            <a:r>
              <a:rPr lang="en-US" smtClean="0"/>
              <a:t>Mistakes in Writing</a:t>
            </a:r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mtClean="0"/>
              <a:t>Capitalization</a:t>
            </a:r>
          </a:p>
          <a:p>
            <a:pPr algn="ctr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smtClean="0"/>
              <a:t>Overall Appearance</a:t>
            </a:r>
          </a:p>
          <a:p>
            <a:pPr algn="ctr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smtClean="0"/>
              <a:t>Punctuation</a:t>
            </a:r>
          </a:p>
          <a:p>
            <a:pPr algn="ctr" eaLnBrk="1" hangingPunct="1">
              <a:buFontTx/>
              <a:buNone/>
            </a:pPr>
            <a:endParaRPr lang="en-US" smtClean="0"/>
          </a:p>
          <a:p>
            <a:pPr algn="ctr" eaLnBrk="1" hangingPunct="1">
              <a:buFontTx/>
              <a:buNone/>
            </a:pPr>
            <a:r>
              <a:rPr lang="en-US" smtClean="0"/>
              <a:t>Spelling</a:t>
            </a:r>
          </a:p>
        </p:txBody>
      </p:sp>
      <p:pic>
        <p:nvPicPr>
          <p:cNvPr id="5018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ACF7F-D395-41B8-A9BC-2AA22527FE9E}" type="slidenum">
              <a:rPr lang="en-US"/>
              <a:pPr/>
              <a:t>21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2557463" y="3200400"/>
            <a:ext cx="5216525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Helvetica" charset="0"/>
              </a:rPr>
              <a:t>Proper Nouns</a:t>
            </a:r>
            <a:endParaRPr lang="en-US">
              <a:latin typeface="Helvetica" charset="0"/>
            </a:endParaRPr>
          </a:p>
          <a:p>
            <a:endParaRPr lang="en-US">
              <a:latin typeface="Helvetica" charset="0"/>
            </a:endParaRPr>
          </a:p>
          <a:p>
            <a:r>
              <a:rPr lang="en-US">
                <a:latin typeface="Helvetica" charset="0"/>
              </a:rPr>
              <a:t>John, Susan, Tom, Bill, Kathy, Peggy</a:t>
            </a:r>
          </a:p>
          <a:p>
            <a:endParaRPr lang="en-US">
              <a:latin typeface="Helvetica" charset="0"/>
            </a:endParaRPr>
          </a:p>
          <a:p>
            <a:r>
              <a:rPr lang="en-US">
                <a:latin typeface="Helvetica" charset="0"/>
              </a:rPr>
              <a:t>New York City</a:t>
            </a:r>
          </a:p>
          <a:p>
            <a:endParaRPr lang="en-US">
              <a:latin typeface="Helvetica" charset="0"/>
            </a:endParaRPr>
          </a:p>
          <a:p>
            <a:r>
              <a:rPr lang="en-US">
                <a:latin typeface="Helvetica" charset="0"/>
              </a:rPr>
              <a:t>Sears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Proper Noun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The name that belongs to one person, place, thing, or a special group of persons or things.</a:t>
            </a:r>
          </a:p>
        </p:txBody>
      </p:sp>
      <p:pic>
        <p:nvPicPr>
          <p:cNvPr id="5120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0B8859-2D35-4187-A6D8-DD0B80071891}" type="slidenum">
              <a:rPr lang="en-US"/>
              <a:pPr/>
              <a:t>22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3568700" y="2940050"/>
            <a:ext cx="2752725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Helvetica" charset="0"/>
              </a:rPr>
              <a:t>Common Nouns</a:t>
            </a:r>
            <a:endParaRPr lang="en-US">
              <a:latin typeface="Helvetica" charset="0"/>
            </a:endParaRPr>
          </a:p>
          <a:p>
            <a:endParaRPr lang="en-US">
              <a:latin typeface="Helvetica" charset="0"/>
            </a:endParaRPr>
          </a:p>
          <a:p>
            <a:r>
              <a:rPr lang="en-US">
                <a:latin typeface="Helvetica" charset="0"/>
              </a:rPr>
              <a:t>teenagers</a:t>
            </a:r>
          </a:p>
          <a:p>
            <a:endParaRPr lang="en-US">
              <a:latin typeface="Helvetica" charset="0"/>
            </a:endParaRPr>
          </a:p>
          <a:p>
            <a:r>
              <a:rPr lang="en-US">
                <a:latin typeface="Helvetica" charset="0"/>
              </a:rPr>
              <a:t>city</a:t>
            </a:r>
          </a:p>
          <a:p>
            <a:endParaRPr lang="en-US">
              <a:latin typeface="Helvetica" charset="0"/>
            </a:endParaRPr>
          </a:p>
          <a:p>
            <a:r>
              <a:rPr lang="en-US">
                <a:latin typeface="Helvetica" charset="0"/>
              </a:rPr>
              <a:t>store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Common Noun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Any other noun representing a person, place, thing, quality, or idea.</a:t>
            </a:r>
          </a:p>
          <a:p>
            <a:pPr eaLnBrk="1" hangingPunct="1"/>
            <a:endParaRPr lang="en-US" smtClean="0"/>
          </a:p>
        </p:txBody>
      </p:sp>
      <p:pic>
        <p:nvPicPr>
          <p:cNvPr id="52231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459A07-838D-4D10-8ECA-2D6D7C0584DD}" type="slidenum">
              <a:rPr lang="en-US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Capitalization Questions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1.	Have I capitalized the first word of the sentence?</a:t>
            </a:r>
          </a:p>
          <a:p>
            <a:pPr lvl="2"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2.	Have I capitalized all of the proper nouns in the sentence?</a:t>
            </a:r>
          </a:p>
        </p:txBody>
      </p:sp>
      <p:pic>
        <p:nvPicPr>
          <p:cNvPr id="5325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E5F53-7071-4887-BBF2-B02BA430D7FB}" type="slidenum">
              <a:rPr lang="en-US"/>
              <a:pPr/>
              <a:t>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Overall Appearance Questions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1.	Is my handwriting easy to read, on the line, and not crowded?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2.	Are my words and sentences spaced right?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3.	Did I indent and write close to the margins?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4.	Are there any messy errors?</a:t>
            </a:r>
          </a:p>
        </p:txBody>
      </p:sp>
      <p:pic>
        <p:nvPicPr>
          <p:cNvPr id="5427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588151-896E-4326-9204-1987878983DA}" type="slidenum">
              <a:rPr lang="en-US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Punctuation Questions</a:t>
            </a:r>
          </a:p>
        </p:txBody>
      </p:sp>
      <p:sp>
        <p:nvSpPr>
          <p:cNvPr id="553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mtClean="0"/>
              <a:t>1.	Did I use the right punctuation mark at the end of each sentence?  (period, question mark, exclamation point)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mtClean="0"/>
              <a:t>2.	Did I use commas and semicolons where necessary?  (compound, complex, compound-complex sentences, items in a series)</a:t>
            </a:r>
          </a:p>
        </p:txBody>
      </p:sp>
      <p:pic>
        <p:nvPicPr>
          <p:cNvPr id="5530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985DD4-3050-483D-AFD6-14794F4AC20A}" type="slidenum">
              <a:rPr lang="en-US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Spelling Questions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1.	Does it look right?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2.	Can I sound it out?</a:t>
            </a:r>
          </a:p>
          <a:p>
            <a:pPr lvl="2"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3.	Have I used the dictionary?</a:t>
            </a:r>
          </a:p>
        </p:txBody>
      </p:sp>
      <p:pic>
        <p:nvPicPr>
          <p:cNvPr id="5632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45F96-500B-49E3-8C3E-AB88A7872984}" type="slidenum">
              <a:rPr lang="en-US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Steps for Error Monitoring</a:t>
            </a:r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49250" indent="-349250" eaLnBrk="1" hangingPunct="1">
              <a:tabLst>
                <a:tab pos="1257300" algn="l"/>
              </a:tabLst>
            </a:pPr>
            <a:r>
              <a:rPr lang="en-US" sz="3000" b="1" smtClean="0"/>
              <a:t>W</a:t>
            </a:r>
            <a:r>
              <a:rPr lang="en-US" smtClean="0"/>
              <a:t>rite on every other line using  "PENS"</a:t>
            </a:r>
          </a:p>
          <a:p>
            <a:pPr marL="349250" indent="-349250" eaLnBrk="1" hangingPunct="1">
              <a:tabLst>
                <a:tab pos="1257300" algn="l"/>
              </a:tabLst>
            </a:pPr>
            <a:r>
              <a:rPr lang="en-US" sz="3000" b="1" smtClean="0"/>
              <a:t>R</a:t>
            </a:r>
            <a:r>
              <a:rPr lang="en-US" smtClean="0"/>
              <a:t>ead the paper for meaning</a:t>
            </a:r>
          </a:p>
          <a:p>
            <a:pPr marL="349250" indent="-349250" eaLnBrk="1" hangingPunct="1">
              <a:tabLst>
                <a:tab pos="1257300" algn="l"/>
              </a:tabLst>
            </a:pPr>
            <a:r>
              <a:rPr lang="en-US" sz="3000" b="1" smtClean="0"/>
              <a:t>I</a:t>
            </a:r>
            <a:r>
              <a:rPr lang="en-US" smtClean="0"/>
              <a:t>nterrogate yourself using the "COPS" questions</a:t>
            </a:r>
          </a:p>
          <a:p>
            <a:pPr marL="349250" indent="-349250" eaLnBrk="1" hangingPunct="1">
              <a:tabLst>
                <a:tab pos="1257300" algn="l"/>
              </a:tabLst>
            </a:pPr>
            <a:r>
              <a:rPr lang="en-US" sz="3000" b="1" smtClean="0"/>
              <a:t>T</a:t>
            </a:r>
            <a:r>
              <a:rPr lang="en-US" smtClean="0"/>
              <a:t>ake the paper to someone for help</a:t>
            </a:r>
          </a:p>
          <a:p>
            <a:pPr marL="349250" indent="-349250" eaLnBrk="1" hangingPunct="1">
              <a:tabLst>
                <a:tab pos="1257300" algn="l"/>
              </a:tabLst>
            </a:pPr>
            <a:r>
              <a:rPr lang="en-US" sz="3000" b="1" smtClean="0"/>
              <a:t>E</a:t>
            </a:r>
            <a:r>
              <a:rPr lang="en-US" smtClean="0"/>
              <a:t>xecute a final copy</a:t>
            </a:r>
          </a:p>
          <a:p>
            <a:pPr marL="349250" indent="-349250" eaLnBrk="1" hangingPunct="1">
              <a:tabLst>
                <a:tab pos="1257300" algn="l"/>
              </a:tabLst>
            </a:pPr>
            <a:r>
              <a:rPr lang="en-US" sz="3000" b="1" smtClean="0"/>
              <a:t>R</a:t>
            </a:r>
            <a:r>
              <a:rPr lang="en-US" smtClean="0"/>
              <a:t>eread your paper</a:t>
            </a:r>
          </a:p>
        </p:txBody>
      </p:sp>
      <p:pic>
        <p:nvPicPr>
          <p:cNvPr id="5735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E49C9-F247-4416-BBC7-E20E2DD1B7E1}" type="slidenum">
              <a:rPr lang="en-US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"COPS" Questions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z="2200" smtClean="0"/>
              <a:t>1.	Have I capitalized the first word and proper nouns?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en-US" sz="2200" smtClean="0"/>
              <a:t>2.	Have I made any handwriting, margin, messy, or spacing errors?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en-US" sz="2200" smtClean="0"/>
              <a:t>3.	Have I used end punctuation, commas, and semicolons correctly?</a:t>
            </a:r>
          </a:p>
          <a:p>
            <a:pPr eaLnBrk="1" hangingPunct="1">
              <a:lnSpc>
                <a:spcPct val="120000"/>
              </a:lnSpc>
              <a:spcBef>
                <a:spcPct val="50000"/>
              </a:spcBef>
              <a:buFontTx/>
              <a:buNone/>
            </a:pPr>
            <a:r>
              <a:rPr lang="en-US" sz="2200" smtClean="0"/>
              <a:t>4.	Do the words look like they're spelled right, can I sound them out, or should I use the dictionary?</a:t>
            </a:r>
          </a:p>
        </p:txBody>
      </p:sp>
      <p:pic>
        <p:nvPicPr>
          <p:cNvPr id="5837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0B15D0-D1C4-4708-B288-7D43F1F36CA3}" type="slidenum">
              <a:rPr lang="en-US"/>
              <a:pPr/>
              <a:t>29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5939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38350" y="133350"/>
            <a:ext cx="5064125" cy="6116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9397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F930E0-ACF6-4452-B08E-DEF125C57015}" type="slidenum">
              <a:rPr lang="en-US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Pertinent Setting Demands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Students must hand in relatively error-free written products to their teachers.</a:t>
            </a:r>
          </a:p>
          <a:p>
            <a:pPr lvl="1" eaLnBrk="1" hangingPunct="1"/>
            <a:r>
              <a:rPr lang="en-US" smtClean="0"/>
              <a:t>paragraphs</a:t>
            </a:r>
          </a:p>
          <a:p>
            <a:pPr lvl="1" eaLnBrk="1" hangingPunct="1"/>
            <a:r>
              <a:rPr lang="en-US" smtClean="0"/>
              <a:t>book reports</a:t>
            </a:r>
          </a:p>
          <a:p>
            <a:pPr lvl="1" eaLnBrk="1" hangingPunct="1"/>
            <a:r>
              <a:rPr lang="en-US" smtClean="0"/>
              <a:t>themes/research papers</a:t>
            </a:r>
          </a:p>
          <a:p>
            <a:pPr lvl="1" eaLnBrk="1" hangingPunct="1"/>
            <a:r>
              <a:rPr lang="en-US" smtClean="0"/>
              <a:t>answers to chapter questions</a:t>
            </a:r>
          </a:p>
          <a:p>
            <a:pPr lvl="1" eaLnBrk="1" hangingPunct="1"/>
            <a:r>
              <a:rPr lang="en-US" smtClean="0"/>
              <a:t>essay answers on tests</a:t>
            </a:r>
          </a:p>
        </p:txBody>
      </p:sp>
      <p:pic>
        <p:nvPicPr>
          <p:cNvPr id="3072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3548A9-34C1-4994-A9E7-443A07E46864}" type="slidenum">
              <a:rPr lang="en-US"/>
              <a:pPr/>
              <a:t>30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6144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93913" y="123825"/>
            <a:ext cx="4991100" cy="6183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1445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091B8A-D03A-4666-A746-074C8AF2705E}" type="slidenum">
              <a:rPr lang="en-US"/>
              <a:pPr/>
              <a:t>31</a:t>
            </a:fld>
            <a:endParaRPr lang="en-US"/>
          </a:p>
        </p:txBody>
      </p:sp>
      <p:sp>
        <p:nvSpPr>
          <p:cNvPr id="17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63492" name="Group 177"/>
          <p:cNvGrpSpPr>
            <a:grpSpLocks/>
          </p:cNvGrpSpPr>
          <p:nvPr/>
        </p:nvGrpSpPr>
        <p:grpSpPr bwMode="auto">
          <a:xfrm>
            <a:off x="222250" y="71438"/>
            <a:ext cx="8634413" cy="6116637"/>
            <a:chOff x="140" y="85"/>
            <a:chExt cx="5439" cy="3853"/>
          </a:xfrm>
        </p:grpSpPr>
        <p:sp>
          <p:nvSpPr>
            <p:cNvPr id="63494" name="Rectangle 2"/>
            <p:cNvSpPr>
              <a:spLocks noChangeArrowheads="1"/>
            </p:cNvSpPr>
            <p:nvPr/>
          </p:nvSpPr>
          <p:spPr bwMode="auto">
            <a:xfrm>
              <a:off x="140" y="85"/>
              <a:ext cx="5439" cy="3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 b="1">
                  <a:latin typeface="Helvetica" charset="0"/>
                </a:rPr>
                <a:t>Student's Name		</a:t>
              </a:r>
              <a:r>
                <a:rPr lang="en-US" sz="1200" b="1" u="sng">
                  <a:latin typeface="Helvetica" charset="0"/>
                </a:rPr>
                <a:t>	</a:t>
              </a:r>
              <a:endParaRPr lang="en-US" sz="1200" b="1">
                <a:latin typeface="Helvetica" charset="0"/>
              </a:endParaRPr>
            </a:p>
            <a:p>
              <a:endParaRPr lang="en-US" sz="1200">
                <a:latin typeface="Helvetica" charset="0"/>
              </a:endParaRPr>
            </a:p>
            <a:p>
              <a:endParaRPr lang="en-US" sz="1200" b="1">
                <a:latin typeface="Helvetica" charset="0"/>
              </a:endParaRPr>
            </a:p>
            <a:p>
              <a:endParaRPr lang="en-US" sz="1200" b="1">
                <a:latin typeface="Helvetica" charset="0"/>
              </a:endParaRPr>
            </a:p>
            <a:p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       </a:t>
              </a:r>
              <a:r>
                <a:rPr lang="en-US" sz="1200" b="1" u="sng">
                  <a:latin typeface="Helvetica" charset="0"/>
                </a:rPr>
                <a:t>Attempts</a:t>
              </a:r>
            </a:p>
            <a:p>
              <a:pPr lvl="2"/>
              <a:endParaRPr lang="en-US" sz="1200" b="1" u="sng">
                <a:latin typeface="Helvetica" charset="0"/>
              </a:endParaRPr>
            </a:p>
            <a:p>
              <a:r>
                <a:rPr lang="en-US" sz="1200" b="1" u="sng">
                  <a:latin typeface="Helvetica" charset="0"/>
                </a:rPr>
                <a:t>Steps</a:t>
              </a:r>
              <a:r>
                <a:rPr lang="en-US" sz="1200" b="1">
                  <a:latin typeface="Helvetica" charset="0"/>
                </a:rPr>
                <a:t>				1	2	3	4	5	6</a:t>
              </a:r>
            </a:p>
            <a:p>
              <a:endParaRPr lang="en-US" sz="1200" b="1">
                <a:latin typeface="Helvetica" charset="0"/>
              </a:endParaRPr>
            </a:p>
            <a:p>
              <a:r>
                <a:rPr lang="en-US" sz="1200" b="1">
                  <a:latin typeface="Helvetica" charset="0"/>
                </a:rPr>
                <a:t>Write on every other line using PENS						</a:t>
              </a:r>
            </a:p>
            <a:p>
              <a:r>
                <a:rPr lang="en-US" sz="1200" b="1">
                  <a:latin typeface="Helvetica" charset="0"/>
                </a:rPr>
                <a:t>Read for meaning					</a:t>
              </a:r>
            </a:p>
            <a:p>
              <a:r>
                <a:rPr lang="en-US" sz="1200" b="1">
                  <a:latin typeface="Helvetica" charset="0"/>
                </a:rPr>
                <a:t>Interrogate yourself using the COPS questions						</a:t>
              </a:r>
            </a:p>
            <a:p>
              <a:r>
                <a:rPr lang="en-US" sz="1200" b="1">
                  <a:latin typeface="Helvetica" charset="0"/>
                </a:rPr>
                <a:t>Take the paper to someone							</a:t>
              </a:r>
            </a:p>
            <a:p>
              <a:r>
                <a:rPr lang="en-US" sz="1200" b="1">
                  <a:latin typeface="Helvetica" charset="0"/>
                </a:rPr>
                <a:t>Execute a final copy					</a:t>
              </a:r>
            </a:p>
            <a:p>
              <a:r>
                <a:rPr lang="en-US" sz="1200" b="1">
                  <a:latin typeface="Helvetica" charset="0"/>
                </a:rPr>
                <a:t>Reread your paper						</a:t>
              </a:r>
            </a:p>
            <a:p>
              <a:r>
                <a:rPr lang="en-US" sz="1200" b="1" u="sng">
                  <a:latin typeface="Helvetica" charset="0"/>
                </a:rPr>
                <a:t>			</a:t>
              </a:r>
              <a:r>
                <a:rPr lang="en-US" sz="1200" b="1">
                  <a:latin typeface="Helvetica" charset="0"/>
                </a:rPr>
                <a:t>   </a:t>
              </a:r>
              <a:r>
                <a:rPr lang="en-US" sz="1200" b="1" u="sng">
                  <a:latin typeface="Helvetica" charset="0"/>
                </a:rPr>
                <a:t>Total</a:t>
              </a:r>
              <a:r>
                <a:rPr lang="en-US" sz="1200" b="1">
                  <a:latin typeface="Helvetica" charset="0"/>
                </a:rPr>
                <a:t>						</a:t>
              </a:r>
            </a:p>
            <a:p>
              <a:r>
                <a:rPr lang="en-US" sz="1200" b="1" u="sng">
                  <a:latin typeface="Helvetica" charset="0"/>
                </a:rPr>
                <a:t>		Percentage Correct</a:t>
              </a:r>
              <a:r>
                <a:rPr lang="en-US" sz="1200" b="1">
                  <a:latin typeface="Helvetica" charset="0"/>
                </a:rPr>
                <a:t>	  %	  %	  %	  %	  %	  %</a:t>
              </a:r>
            </a:p>
            <a:p>
              <a:r>
                <a:rPr lang="en-US" sz="1200" b="1" u="sng">
                  <a:latin typeface="Helvetica" charset="0"/>
                </a:rPr>
                <a:t>			</a:t>
              </a:r>
              <a:r>
                <a:rPr lang="en-US" sz="1200" b="1">
                  <a:latin typeface="Helvetica" charset="0"/>
                </a:rPr>
                <a:t>    </a:t>
              </a:r>
              <a:r>
                <a:rPr lang="en-US" sz="1200" b="1" u="sng">
                  <a:latin typeface="Helvetica" charset="0"/>
                </a:rPr>
                <a:t>Date</a:t>
              </a:r>
              <a:r>
                <a:rPr lang="en-US" sz="1200" b="1">
                  <a:latin typeface="Helvetica" charset="0"/>
                </a:rPr>
                <a:t>				</a:t>
              </a:r>
            </a:p>
            <a:p>
              <a:pPr lvl="2"/>
              <a:endParaRPr lang="en-US" sz="1200" b="1">
                <a:latin typeface="Helvetica" charset="0"/>
              </a:endParaRPr>
            </a:p>
            <a:p>
              <a:pPr lvl="2"/>
              <a:r>
                <a:rPr lang="en-US" sz="1200" b="1" u="sng">
                  <a:latin typeface="Helvetica" charset="0"/>
                </a:rPr>
                <a:t>COPS Questions</a:t>
              </a:r>
            </a:p>
            <a:p>
              <a:pPr lvl="2"/>
              <a:endParaRPr lang="en-US" sz="1200" b="1">
                <a:latin typeface="Helvetica" charset="0"/>
              </a:endParaRPr>
            </a:p>
            <a:p>
              <a:r>
                <a:rPr lang="en-US" sz="1200" b="1">
                  <a:latin typeface="Helvetica" charset="0"/>
                </a:rPr>
                <a:t>Capitalize first word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	</a:t>
              </a:r>
            </a:p>
            <a:p>
              <a:r>
                <a:rPr lang="en-US" sz="1200" b="1">
                  <a:latin typeface="Helvetica" charset="0"/>
                </a:rPr>
                <a:t>Capitalize proper nouns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	</a:t>
              </a:r>
            </a:p>
            <a:p>
              <a:r>
                <a:rPr lang="en-US" sz="1200" b="1">
                  <a:latin typeface="Helvetica" charset="0"/>
                </a:rPr>
                <a:t>Handwriting errors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	</a:t>
              </a:r>
              <a:endParaRPr lang="en-US" sz="1200" b="1">
                <a:latin typeface="Helvetica" charset="0"/>
              </a:endParaRPr>
            </a:p>
            <a:p>
              <a:r>
                <a:rPr lang="en-US" sz="1200" b="1">
                  <a:latin typeface="Helvetica" charset="0"/>
                </a:rPr>
                <a:t>Spacing errors	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		</a:t>
              </a:r>
              <a:endParaRPr lang="en-US" sz="1200" b="1">
                <a:latin typeface="Helvetica" charset="0"/>
              </a:endParaRPr>
            </a:p>
            <a:p>
              <a:r>
                <a:rPr lang="en-US" sz="1200" b="1">
                  <a:latin typeface="Helvetica" charset="0"/>
                </a:rPr>
                <a:t>Margin errors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</a:p>
            <a:p>
              <a:r>
                <a:rPr lang="en-US" sz="1200" b="1">
                  <a:latin typeface="Helvetica" charset="0"/>
                </a:rPr>
                <a:t>Messy errors	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endParaRPr lang="en-US" sz="1200" b="1">
                <a:latin typeface="Helvetica" charset="0"/>
              </a:endParaRPr>
            </a:p>
            <a:p>
              <a:r>
                <a:rPr lang="en-US" sz="1200" b="1">
                  <a:latin typeface="Helvetica" charset="0"/>
                </a:rPr>
                <a:t>Commas &amp; semicolons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	</a:t>
              </a:r>
              <a:r>
                <a:rPr lang="en-US" sz="1200" b="1">
                  <a:latin typeface="Helvetica" charset="0"/>
                </a:rPr>
                <a:t>	</a:t>
              </a:r>
            </a:p>
            <a:p>
              <a:r>
                <a:rPr lang="en-US" sz="1200" b="1">
                  <a:latin typeface="Helvetica" charset="0"/>
                </a:rPr>
                <a:t>Look right	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endParaRPr lang="en-US" sz="1200" b="1">
                <a:latin typeface="Helvetica" charset="0"/>
              </a:endParaRPr>
            </a:p>
            <a:p>
              <a:r>
                <a:rPr lang="en-US" sz="1200" b="1">
                  <a:latin typeface="Helvetica" charset="0"/>
                </a:rPr>
                <a:t>Sound it out	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endParaRPr lang="en-US" sz="1200" b="1">
                <a:latin typeface="Helvetica" charset="0"/>
              </a:endParaRPr>
            </a:p>
            <a:p>
              <a:r>
                <a:rPr lang="en-US" sz="1200" b="1">
                  <a:latin typeface="Helvetica" charset="0"/>
                </a:rPr>
                <a:t>Use dictionary	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  <a:r>
                <a:rPr lang="en-US" sz="1200" b="1" u="sng">
                  <a:latin typeface="Helvetica" charset="0"/>
                </a:rPr>
                <a:t>	</a:t>
              </a:r>
              <a:r>
                <a:rPr lang="en-US" sz="1200" b="1">
                  <a:latin typeface="Helvetica" charset="0"/>
                </a:rPr>
                <a:t>	</a:t>
              </a:r>
            </a:p>
            <a:p>
              <a:r>
                <a:rPr lang="en-US" sz="1200" b="1" u="sng">
                  <a:latin typeface="Helvetica" charset="0"/>
                </a:rPr>
                <a:t>			</a:t>
              </a:r>
              <a:r>
                <a:rPr lang="en-US" sz="1200" b="1">
                  <a:latin typeface="Helvetica" charset="0"/>
                </a:rPr>
                <a:t>   </a:t>
              </a:r>
              <a:r>
                <a:rPr lang="en-US" sz="1200" b="1" u="sng">
                  <a:latin typeface="Helvetica" charset="0"/>
                </a:rPr>
                <a:t>Total</a:t>
              </a:r>
              <a:r>
                <a:rPr lang="en-US" sz="1200" b="1">
                  <a:latin typeface="Helvetica" charset="0"/>
                </a:rPr>
                <a:t>					</a:t>
              </a:r>
            </a:p>
            <a:p>
              <a:r>
                <a:rPr lang="en-US" sz="1200" b="1" u="sng">
                  <a:latin typeface="Helvetica" charset="0"/>
                </a:rPr>
                <a:t>		Percentage Correct</a:t>
              </a:r>
              <a:r>
                <a:rPr lang="en-US" sz="1200" b="1">
                  <a:latin typeface="Helvetica" charset="0"/>
                </a:rPr>
                <a:t>	  %	  %	  %	  %	  %	  %</a:t>
              </a:r>
            </a:p>
            <a:p>
              <a:r>
                <a:rPr lang="en-US" sz="1200" b="1" u="sng">
                  <a:latin typeface="Helvetica" charset="0"/>
                </a:rPr>
                <a:t>			</a:t>
              </a:r>
              <a:r>
                <a:rPr lang="en-US" sz="1200" b="1">
                  <a:latin typeface="Helvetica" charset="0"/>
                </a:rPr>
                <a:t>    </a:t>
              </a:r>
              <a:r>
                <a:rPr lang="en-US" sz="1200" b="1" u="sng">
                  <a:latin typeface="Helvetica" charset="0"/>
                </a:rPr>
                <a:t>Date</a:t>
              </a:r>
              <a:r>
                <a:rPr lang="en-US" sz="1200" b="1">
                  <a:latin typeface="Helvetica" charset="0"/>
                </a:rPr>
                <a:t>					</a:t>
              </a:r>
            </a:p>
          </p:txBody>
        </p:sp>
        <p:sp>
          <p:nvSpPr>
            <p:cNvPr id="63495" name="Rectangle 3"/>
            <p:cNvSpPr>
              <a:spLocks noChangeArrowheads="1"/>
            </p:cNvSpPr>
            <p:nvPr/>
          </p:nvSpPr>
          <p:spPr bwMode="auto">
            <a:xfrm>
              <a:off x="1606" y="294"/>
              <a:ext cx="2548" cy="3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800" b="1">
                  <a:latin typeface="Helvetica" charset="0"/>
                </a:rPr>
                <a:t>ERROR  MONITORING</a:t>
              </a:r>
            </a:p>
            <a:p>
              <a:pPr algn="ctr">
                <a:lnSpc>
                  <a:spcPct val="80000"/>
                </a:lnSpc>
              </a:pPr>
              <a:r>
                <a:rPr lang="en-US" sz="1800" b="1">
                  <a:latin typeface="Helvetica" charset="0"/>
                </a:rPr>
                <a:t>VERBAL REHEARSAL  CHECKLIST</a:t>
              </a:r>
            </a:p>
          </p:txBody>
        </p:sp>
        <p:sp>
          <p:nvSpPr>
            <p:cNvPr id="63496" name="Line 98"/>
            <p:cNvSpPr>
              <a:spLocks noChangeShapeType="1"/>
            </p:cNvSpPr>
            <p:nvPr/>
          </p:nvSpPr>
          <p:spPr bwMode="auto">
            <a:xfrm>
              <a:off x="957" y="196"/>
              <a:ext cx="1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3497" name="Group 176"/>
            <p:cNvGrpSpPr>
              <a:grpSpLocks/>
            </p:cNvGrpSpPr>
            <p:nvPr/>
          </p:nvGrpSpPr>
          <p:grpSpPr bwMode="auto">
            <a:xfrm>
              <a:off x="2432" y="923"/>
              <a:ext cx="3099" cy="2969"/>
              <a:chOff x="2432" y="1035"/>
              <a:chExt cx="3099" cy="2969"/>
            </a:xfrm>
          </p:grpSpPr>
          <p:grpSp>
            <p:nvGrpSpPr>
              <p:cNvPr id="63498" name="Group 15"/>
              <p:cNvGrpSpPr>
                <a:grpSpLocks/>
              </p:cNvGrpSpPr>
              <p:nvPr/>
            </p:nvGrpSpPr>
            <p:grpSpPr bwMode="auto">
              <a:xfrm>
                <a:off x="2432" y="1035"/>
                <a:ext cx="196" cy="1129"/>
                <a:chOff x="2432" y="1035"/>
                <a:chExt cx="196" cy="1129"/>
              </a:xfrm>
            </p:grpSpPr>
            <p:sp>
              <p:nvSpPr>
                <p:cNvPr id="63649" name="Line 4"/>
                <p:cNvSpPr>
                  <a:spLocks noChangeShapeType="1"/>
                </p:cNvSpPr>
                <p:nvPr/>
              </p:nvSpPr>
              <p:spPr bwMode="auto">
                <a:xfrm>
                  <a:off x="2432" y="1035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3650" name="Group 14"/>
                <p:cNvGrpSpPr>
                  <a:grpSpLocks/>
                </p:cNvGrpSpPr>
                <p:nvPr/>
              </p:nvGrpSpPr>
              <p:grpSpPr bwMode="auto">
                <a:xfrm>
                  <a:off x="2432" y="1225"/>
                  <a:ext cx="196" cy="939"/>
                  <a:chOff x="2432" y="1225"/>
                  <a:chExt cx="196" cy="939"/>
                </a:xfrm>
              </p:grpSpPr>
              <p:sp>
                <p:nvSpPr>
                  <p:cNvPr id="63651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52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53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54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55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56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57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58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59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3499" name="Group 16"/>
              <p:cNvGrpSpPr>
                <a:grpSpLocks/>
              </p:cNvGrpSpPr>
              <p:nvPr/>
            </p:nvGrpSpPr>
            <p:grpSpPr bwMode="auto">
              <a:xfrm>
                <a:off x="3002" y="1035"/>
                <a:ext cx="196" cy="1129"/>
                <a:chOff x="2432" y="1035"/>
                <a:chExt cx="196" cy="1129"/>
              </a:xfrm>
            </p:grpSpPr>
            <p:sp>
              <p:nvSpPr>
                <p:cNvPr id="63638" name="Line 17"/>
                <p:cNvSpPr>
                  <a:spLocks noChangeShapeType="1"/>
                </p:cNvSpPr>
                <p:nvPr/>
              </p:nvSpPr>
              <p:spPr bwMode="auto">
                <a:xfrm>
                  <a:off x="2432" y="1035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3639" name="Group 18"/>
                <p:cNvGrpSpPr>
                  <a:grpSpLocks/>
                </p:cNvGrpSpPr>
                <p:nvPr/>
              </p:nvGrpSpPr>
              <p:grpSpPr bwMode="auto">
                <a:xfrm>
                  <a:off x="2432" y="1225"/>
                  <a:ext cx="196" cy="939"/>
                  <a:chOff x="2432" y="1225"/>
                  <a:chExt cx="196" cy="939"/>
                </a:xfrm>
              </p:grpSpPr>
              <p:sp>
                <p:nvSpPr>
                  <p:cNvPr id="63640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41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42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43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4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4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46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47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48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3500" name="Group 28"/>
              <p:cNvGrpSpPr>
                <a:grpSpLocks/>
              </p:cNvGrpSpPr>
              <p:nvPr/>
            </p:nvGrpSpPr>
            <p:grpSpPr bwMode="auto">
              <a:xfrm>
                <a:off x="3588" y="1035"/>
                <a:ext cx="196" cy="1129"/>
                <a:chOff x="2432" y="1035"/>
                <a:chExt cx="196" cy="1129"/>
              </a:xfrm>
            </p:grpSpPr>
            <p:sp>
              <p:nvSpPr>
                <p:cNvPr id="63627" name="Line 29"/>
                <p:cNvSpPr>
                  <a:spLocks noChangeShapeType="1"/>
                </p:cNvSpPr>
                <p:nvPr/>
              </p:nvSpPr>
              <p:spPr bwMode="auto">
                <a:xfrm>
                  <a:off x="2432" y="1035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3628" name="Group 30"/>
                <p:cNvGrpSpPr>
                  <a:grpSpLocks/>
                </p:cNvGrpSpPr>
                <p:nvPr/>
              </p:nvGrpSpPr>
              <p:grpSpPr bwMode="auto">
                <a:xfrm>
                  <a:off x="2432" y="1225"/>
                  <a:ext cx="196" cy="939"/>
                  <a:chOff x="2432" y="1225"/>
                  <a:chExt cx="196" cy="939"/>
                </a:xfrm>
              </p:grpSpPr>
              <p:sp>
                <p:nvSpPr>
                  <p:cNvPr id="6362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30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31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32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33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34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35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36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37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3501" name="Group 40"/>
              <p:cNvGrpSpPr>
                <a:grpSpLocks/>
              </p:cNvGrpSpPr>
              <p:nvPr/>
            </p:nvGrpSpPr>
            <p:grpSpPr bwMode="auto">
              <a:xfrm>
                <a:off x="4158" y="1035"/>
                <a:ext cx="196" cy="1129"/>
                <a:chOff x="2432" y="1035"/>
                <a:chExt cx="196" cy="1129"/>
              </a:xfrm>
            </p:grpSpPr>
            <p:sp>
              <p:nvSpPr>
                <p:cNvPr id="63616" name="Line 41"/>
                <p:cNvSpPr>
                  <a:spLocks noChangeShapeType="1"/>
                </p:cNvSpPr>
                <p:nvPr/>
              </p:nvSpPr>
              <p:spPr bwMode="auto">
                <a:xfrm>
                  <a:off x="2432" y="1035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3617" name="Group 42"/>
                <p:cNvGrpSpPr>
                  <a:grpSpLocks/>
                </p:cNvGrpSpPr>
                <p:nvPr/>
              </p:nvGrpSpPr>
              <p:grpSpPr bwMode="auto">
                <a:xfrm>
                  <a:off x="2432" y="1225"/>
                  <a:ext cx="196" cy="939"/>
                  <a:chOff x="2432" y="1225"/>
                  <a:chExt cx="196" cy="939"/>
                </a:xfrm>
              </p:grpSpPr>
              <p:sp>
                <p:nvSpPr>
                  <p:cNvPr id="63618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19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20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21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22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23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24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25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26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3502" name="Group 52"/>
              <p:cNvGrpSpPr>
                <a:grpSpLocks/>
              </p:cNvGrpSpPr>
              <p:nvPr/>
            </p:nvGrpSpPr>
            <p:grpSpPr bwMode="auto">
              <a:xfrm>
                <a:off x="4734" y="1035"/>
                <a:ext cx="196" cy="1129"/>
                <a:chOff x="2432" y="1035"/>
                <a:chExt cx="196" cy="1129"/>
              </a:xfrm>
            </p:grpSpPr>
            <p:sp>
              <p:nvSpPr>
                <p:cNvPr id="63605" name="Line 53"/>
                <p:cNvSpPr>
                  <a:spLocks noChangeShapeType="1"/>
                </p:cNvSpPr>
                <p:nvPr/>
              </p:nvSpPr>
              <p:spPr bwMode="auto">
                <a:xfrm>
                  <a:off x="2432" y="1035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3606" name="Group 54"/>
                <p:cNvGrpSpPr>
                  <a:grpSpLocks/>
                </p:cNvGrpSpPr>
                <p:nvPr/>
              </p:nvGrpSpPr>
              <p:grpSpPr bwMode="auto">
                <a:xfrm>
                  <a:off x="2432" y="1225"/>
                  <a:ext cx="196" cy="939"/>
                  <a:chOff x="2432" y="1225"/>
                  <a:chExt cx="196" cy="939"/>
                </a:xfrm>
              </p:grpSpPr>
              <p:sp>
                <p:nvSpPr>
                  <p:cNvPr id="63607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08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09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10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11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12" name="Line 6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13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14" name="Line 6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15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3503" name="Group 64"/>
              <p:cNvGrpSpPr>
                <a:grpSpLocks/>
              </p:cNvGrpSpPr>
              <p:nvPr/>
            </p:nvGrpSpPr>
            <p:grpSpPr bwMode="auto">
              <a:xfrm>
                <a:off x="5310" y="1035"/>
                <a:ext cx="196" cy="1129"/>
                <a:chOff x="2432" y="1035"/>
                <a:chExt cx="196" cy="1129"/>
              </a:xfrm>
            </p:grpSpPr>
            <p:sp>
              <p:nvSpPr>
                <p:cNvPr id="63594" name="Line 65"/>
                <p:cNvSpPr>
                  <a:spLocks noChangeShapeType="1"/>
                </p:cNvSpPr>
                <p:nvPr/>
              </p:nvSpPr>
              <p:spPr bwMode="auto">
                <a:xfrm>
                  <a:off x="2432" y="1035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3595" name="Group 66"/>
                <p:cNvGrpSpPr>
                  <a:grpSpLocks/>
                </p:cNvGrpSpPr>
                <p:nvPr/>
              </p:nvGrpSpPr>
              <p:grpSpPr bwMode="auto">
                <a:xfrm>
                  <a:off x="2432" y="1225"/>
                  <a:ext cx="196" cy="939"/>
                  <a:chOff x="2432" y="1225"/>
                  <a:chExt cx="196" cy="939"/>
                </a:xfrm>
              </p:grpSpPr>
              <p:sp>
                <p:nvSpPr>
                  <p:cNvPr id="63596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97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98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99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00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01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02" name="Line 7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03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604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3504" name="Group 99"/>
              <p:cNvGrpSpPr>
                <a:grpSpLocks/>
              </p:cNvGrpSpPr>
              <p:nvPr/>
            </p:nvGrpSpPr>
            <p:grpSpPr bwMode="auto">
              <a:xfrm>
                <a:off x="2432" y="2584"/>
                <a:ext cx="196" cy="1420"/>
                <a:chOff x="2432" y="2584"/>
                <a:chExt cx="196" cy="1420"/>
              </a:xfrm>
            </p:grpSpPr>
            <p:grpSp>
              <p:nvGrpSpPr>
                <p:cNvPr id="63580" name="Group 78"/>
                <p:cNvGrpSpPr>
                  <a:grpSpLocks/>
                </p:cNvGrpSpPr>
                <p:nvPr/>
              </p:nvGrpSpPr>
              <p:grpSpPr bwMode="auto">
                <a:xfrm>
                  <a:off x="2432" y="3065"/>
                  <a:ext cx="196" cy="939"/>
                  <a:chOff x="2432" y="1225"/>
                  <a:chExt cx="196" cy="939"/>
                </a:xfrm>
              </p:grpSpPr>
              <p:sp>
                <p:nvSpPr>
                  <p:cNvPr id="63585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86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87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88" name="Line 8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89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90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91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92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93" name="Line 8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3581" name="Line 94"/>
                <p:cNvSpPr>
                  <a:spLocks noChangeShapeType="1"/>
                </p:cNvSpPr>
                <p:nvPr/>
              </p:nvSpPr>
              <p:spPr bwMode="auto">
                <a:xfrm>
                  <a:off x="2432" y="2584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82" name="Line 95"/>
                <p:cNvSpPr>
                  <a:spLocks noChangeShapeType="1"/>
                </p:cNvSpPr>
                <p:nvPr/>
              </p:nvSpPr>
              <p:spPr bwMode="auto">
                <a:xfrm>
                  <a:off x="2432" y="2702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83" name="Line 96"/>
                <p:cNvSpPr>
                  <a:spLocks noChangeShapeType="1"/>
                </p:cNvSpPr>
                <p:nvPr/>
              </p:nvSpPr>
              <p:spPr bwMode="auto">
                <a:xfrm>
                  <a:off x="2432" y="2819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84" name="Line 97"/>
                <p:cNvSpPr>
                  <a:spLocks noChangeShapeType="1"/>
                </p:cNvSpPr>
                <p:nvPr/>
              </p:nvSpPr>
              <p:spPr bwMode="auto">
                <a:xfrm>
                  <a:off x="2432" y="2937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3505" name="Group 100"/>
              <p:cNvGrpSpPr>
                <a:grpSpLocks/>
              </p:cNvGrpSpPr>
              <p:nvPr/>
            </p:nvGrpSpPr>
            <p:grpSpPr bwMode="auto">
              <a:xfrm>
                <a:off x="2994" y="2584"/>
                <a:ext cx="196" cy="1420"/>
                <a:chOff x="2432" y="2584"/>
                <a:chExt cx="196" cy="1420"/>
              </a:xfrm>
            </p:grpSpPr>
            <p:grpSp>
              <p:nvGrpSpPr>
                <p:cNvPr id="63566" name="Group 101"/>
                <p:cNvGrpSpPr>
                  <a:grpSpLocks/>
                </p:cNvGrpSpPr>
                <p:nvPr/>
              </p:nvGrpSpPr>
              <p:grpSpPr bwMode="auto">
                <a:xfrm>
                  <a:off x="2432" y="3065"/>
                  <a:ext cx="196" cy="939"/>
                  <a:chOff x="2432" y="1225"/>
                  <a:chExt cx="196" cy="939"/>
                </a:xfrm>
              </p:grpSpPr>
              <p:sp>
                <p:nvSpPr>
                  <p:cNvPr id="63571" name="Line 10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72" name="Line 10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73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74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75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76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77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78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79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3567" name="Line 111"/>
                <p:cNvSpPr>
                  <a:spLocks noChangeShapeType="1"/>
                </p:cNvSpPr>
                <p:nvPr/>
              </p:nvSpPr>
              <p:spPr bwMode="auto">
                <a:xfrm>
                  <a:off x="2432" y="2584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68" name="Line 112"/>
                <p:cNvSpPr>
                  <a:spLocks noChangeShapeType="1"/>
                </p:cNvSpPr>
                <p:nvPr/>
              </p:nvSpPr>
              <p:spPr bwMode="auto">
                <a:xfrm>
                  <a:off x="2432" y="2702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69" name="Line 113"/>
                <p:cNvSpPr>
                  <a:spLocks noChangeShapeType="1"/>
                </p:cNvSpPr>
                <p:nvPr/>
              </p:nvSpPr>
              <p:spPr bwMode="auto">
                <a:xfrm>
                  <a:off x="2432" y="2819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70" name="Line 114"/>
                <p:cNvSpPr>
                  <a:spLocks noChangeShapeType="1"/>
                </p:cNvSpPr>
                <p:nvPr/>
              </p:nvSpPr>
              <p:spPr bwMode="auto">
                <a:xfrm>
                  <a:off x="2432" y="2937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3506" name="Group 115"/>
              <p:cNvGrpSpPr>
                <a:grpSpLocks/>
              </p:cNvGrpSpPr>
              <p:nvPr/>
            </p:nvGrpSpPr>
            <p:grpSpPr bwMode="auto">
              <a:xfrm>
                <a:off x="3575" y="2584"/>
                <a:ext cx="196" cy="1420"/>
                <a:chOff x="2432" y="2584"/>
                <a:chExt cx="196" cy="1420"/>
              </a:xfrm>
            </p:grpSpPr>
            <p:grpSp>
              <p:nvGrpSpPr>
                <p:cNvPr id="63552" name="Group 116"/>
                <p:cNvGrpSpPr>
                  <a:grpSpLocks/>
                </p:cNvGrpSpPr>
                <p:nvPr/>
              </p:nvGrpSpPr>
              <p:grpSpPr bwMode="auto">
                <a:xfrm>
                  <a:off x="2432" y="3065"/>
                  <a:ext cx="196" cy="939"/>
                  <a:chOff x="2432" y="1225"/>
                  <a:chExt cx="196" cy="939"/>
                </a:xfrm>
              </p:grpSpPr>
              <p:sp>
                <p:nvSpPr>
                  <p:cNvPr id="63557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58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59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60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61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62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63" name="Line 12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64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65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3553" name="Line 126"/>
                <p:cNvSpPr>
                  <a:spLocks noChangeShapeType="1"/>
                </p:cNvSpPr>
                <p:nvPr/>
              </p:nvSpPr>
              <p:spPr bwMode="auto">
                <a:xfrm>
                  <a:off x="2432" y="2584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54" name="Line 127"/>
                <p:cNvSpPr>
                  <a:spLocks noChangeShapeType="1"/>
                </p:cNvSpPr>
                <p:nvPr/>
              </p:nvSpPr>
              <p:spPr bwMode="auto">
                <a:xfrm>
                  <a:off x="2432" y="2702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55" name="Line 128"/>
                <p:cNvSpPr>
                  <a:spLocks noChangeShapeType="1"/>
                </p:cNvSpPr>
                <p:nvPr/>
              </p:nvSpPr>
              <p:spPr bwMode="auto">
                <a:xfrm>
                  <a:off x="2432" y="2819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56" name="Line 129"/>
                <p:cNvSpPr>
                  <a:spLocks noChangeShapeType="1"/>
                </p:cNvSpPr>
                <p:nvPr/>
              </p:nvSpPr>
              <p:spPr bwMode="auto">
                <a:xfrm>
                  <a:off x="2432" y="2937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3507" name="Group 130"/>
              <p:cNvGrpSpPr>
                <a:grpSpLocks/>
              </p:cNvGrpSpPr>
              <p:nvPr/>
            </p:nvGrpSpPr>
            <p:grpSpPr bwMode="auto">
              <a:xfrm>
                <a:off x="4156" y="2584"/>
                <a:ext cx="196" cy="1420"/>
                <a:chOff x="2432" y="2584"/>
                <a:chExt cx="196" cy="1420"/>
              </a:xfrm>
            </p:grpSpPr>
            <p:grpSp>
              <p:nvGrpSpPr>
                <p:cNvPr id="63538" name="Group 131"/>
                <p:cNvGrpSpPr>
                  <a:grpSpLocks/>
                </p:cNvGrpSpPr>
                <p:nvPr/>
              </p:nvGrpSpPr>
              <p:grpSpPr bwMode="auto">
                <a:xfrm>
                  <a:off x="2432" y="3065"/>
                  <a:ext cx="196" cy="939"/>
                  <a:chOff x="2432" y="1225"/>
                  <a:chExt cx="196" cy="939"/>
                </a:xfrm>
              </p:grpSpPr>
              <p:sp>
                <p:nvSpPr>
                  <p:cNvPr id="63543" name="Line 13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44" name="Line 13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45" name="Line 13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46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47" name="Line 136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48" name="Line 13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49" name="Line 13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50" name="Line 13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51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3539" name="Line 141"/>
                <p:cNvSpPr>
                  <a:spLocks noChangeShapeType="1"/>
                </p:cNvSpPr>
                <p:nvPr/>
              </p:nvSpPr>
              <p:spPr bwMode="auto">
                <a:xfrm>
                  <a:off x="2432" y="2584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40" name="Line 142"/>
                <p:cNvSpPr>
                  <a:spLocks noChangeShapeType="1"/>
                </p:cNvSpPr>
                <p:nvPr/>
              </p:nvSpPr>
              <p:spPr bwMode="auto">
                <a:xfrm>
                  <a:off x="2432" y="2702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41" name="Line 143"/>
                <p:cNvSpPr>
                  <a:spLocks noChangeShapeType="1"/>
                </p:cNvSpPr>
                <p:nvPr/>
              </p:nvSpPr>
              <p:spPr bwMode="auto">
                <a:xfrm>
                  <a:off x="2432" y="2819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42" name="Line 144"/>
                <p:cNvSpPr>
                  <a:spLocks noChangeShapeType="1"/>
                </p:cNvSpPr>
                <p:nvPr/>
              </p:nvSpPr>
              <p:spPr bwMode="auto">
                <a:xfrm>
                  <a:off x="2432" y="2937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3508" name="Group 145"/>
              <p:cNvGrpSpPr>
                <a:grpSpLocks/>
              </p:cNvGrpSpPr>
              <p:nvPr/>
            </p:nvGrpSpPr>
            <p:grpSpPr bwMode="auto">
              <a:xfrm>
                <a:off x="4743" y="2584"/>
                <a:ext cx="196" cy="1420"/>
                <a:chOff x="2432" y="2584"/>
                <a:chExt cx="196" cy="1420"/>
              </a:xfrm>
            </p:grpSpPr>
            <p:grpSp>
              <p:nvGrpSpPr>
                <p:cNvPr id="63524" name="Group 146"/>
                <p:cNvGrpSpPr>
                  <a:grpSpLocks/>
                </p:cNvGrpSpPr>
                <p:nvPr/>
              </p:nvGrpSpPr>
              <p:grpSpPr bwMode="auto">
                <a:xfrm>
                  <a:off x="2432" y="3065"/>
                  <a:ext cx="196" cy="939"/>
                  <a:chOff x="2432" y="1225"/>
                  <a:chExt cx="196" cy="939"/>
                </a:xfrm>
              </p:grpSpPr>
              <p:sp>
                <p:nvSpPr>
                  <p:cNvPr id="63529" name="Line 14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30" name="Line 14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31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32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33" name="Line 151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34" name="Line 15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35" name="Line 15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36" name="Line 15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37" name="Line 15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3525" name="Line 156"/>
                <p:cNvSpPr>
                  <a:spLocks noChangeShapeType="1"/>
                </p:cNvSpPr>
                <p:nvPr/>
              </p:nvSpPr>
              <p:spPr bwMode="auto">
                <a:xfrm>
                  <a:off x="2432" y="2584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26" name="Line 157"/>
                <p:cNvSpPr>
                  <a:spLocks noChangeShapeType="1"/>
                </p:cNvSpPr>
                <p:nvPr/>
              </p:nvSpPr>
              <p:spPr bwMode="auto">
                <a:xfrm>
                  <a:off x="2432" y="2702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27" name="Line 158"/>
                <p:cNvSpPr>
                  <a:spLocks noChangeShapeType="1"/>
                </p:cNvSpPr>
                <p:nvPr/>
              </p:nvSpPr>
              <p:spPr bwMode="auto">
                <a:xfrm>
                  <a:off x="2432" y="2819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28" name="Line 159"/>
                <p:cNvSpPr>
                  <a:spLocks noChangeShapeType="1"/>
                </p:cNvSpPr>
                <p:nvPr/>
              </p:nvSpPr>
              <p:spPr bwMode="auto">
                <a:xfrm>
                  <a:off x="2432" y="2937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3509" name="Group 160"/>
              <p:cNvGrpSpPr>
                <a:grpSpLocks/>
              </p:cNvGrpSpPr>
              <p:nvPr/>
            </p:nvGrpSpPr>
            <p:grpSpPr bwMode="auto">
              <a:xfrm>
                <a:off x="5335" y="2584"/>
                <a:ext cx="196" cy="1420"/>
                <a:chOff x="2432" y="2584"/>
                <a:chExt cx="196" cy="1420"/>
              </a:xfrm>
            </p:grpSpPr>
            <p:grpSp>
              <p:nvGrpSpPr>
                <p:cNvPr id="63510" name="Group 161"/>
                <p:cNvGrpSpPr>
                  <a:grpSpLocks/>
                </p:cNvGrpSpPr>
                <p:nvPr/>
              </p:nvGrpSpPr>
              <p:grpSpPr bwMode="auto">
                <a:xfrm>
                  <a:off x="2432" y="3065"/>
                  <a:ext cx="196" cy="939"/>
                  <a:chOff x="2432" y="1225"/>
                  <a:chExt cx="196" cy="939"/>
                </a:xfrm>
              </p:grpSpPr>
              <p:sp>
                <p:nvSpPr>
                  <p:cNvPr id="63515" name="Line 162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225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16" name="Line 163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342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17" name="Line 164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45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18" name="Line 165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577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19" name="Line 166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69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20" name="Line 167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811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21" name="Line 168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1929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22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046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523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2432" y="2164"/>
                    <a:ext cx="19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3511" name="Line 171"/>
                <p:cNvSpPr>
                  <a:spLocks noChangeShapeType="1"/>
                </p:cNvSpPr>
                <p:nvPr/>
              </p:nvSpPr>
              <p:spPr bwMode="auto">
                <a:xfrm>
                  <a:off x="2432" y="2584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12" name="Line 172"/>
                <p:cNvSpPr>
                  <a:spLocks noChangeShapeType="1"/>
                </p:cNvSpPr>
                <p:nvPr/>
              </p:nvSpPr>
              <p:spPr bwMode="auto">
                <a:xfrm>
                  <a:off x="2432" y="2702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13" name="Line 173"/>
                <p:cNvSpPr>
                  <a:spLocks noChangeShapeType="1"/>
                </p:cNvSpPr>
                <p:nvPr/>
              </p:nvSpPr>
              <p:spPr bwMode="auto">
                <a:xfrm>
                  <a:off x="2432" y="2819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514" name="Line 174"/>
                <p:cNvSpPr>
                  <a:spLocks noChangeShapeType="1"/>
                </p:cNvSpPr>
                <p:nvPr/>
              </p:nvSpPr>
              <p:spPr bwMode="auto">
                <a:xfrm>
                  <a:off x="2432" y="2937"/>
                  <a:ext cx="19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pic>
        <p:nvPicPr>
          <p:cNvPr id="63493" name="Picture 170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C07BE8-BA43-41CD-B032-C07982861B85}" type="slidenum">
              <a:rPr lang="en-US"/>
              <a:pPr/>
              <a:t>32</a:t>
            </a:fld>
            <a:endParaRPr lang="en-US"/>
          </a:p>
        </p:txBody>
      </p:sp>
      <p:sp>
        <p:nvSpPr>
          <p:cNvPr id="3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65540" name="Group 38"/>
          <p:cNvGrpSpPr>
            <a:grpSpLocks/>
          </p:cNvGrpSpPr>
          <p:nvPr/>
        </p:nvGrpSpPr>
        <p:grpSpPr bwMode="auto">
          <a:xfrm>
            <a:off x="774700" y="322263"/>
            <a:ext cx="7594600" cy="5632450"/>
            <a:chOff x="227" y="203"/>
            <a:chExt cx="4784" cy="3548"/>
          </a:xfrm>
        </p:grpSpPr>
        <p:sp>
          <p:nvSpPr>
            <p:cNvPr id="65542" name="Rectangle 2"/>
            <p:cNvSpPr>
              <a:spLocks noChangeArrowheads="1"/>
            </p:cNvSpPr>
            <p:nvPr/>
          </p:nvSpPr>
          <p:spPr bwMode="auto">
            <a:xfrm>
              <a:off x="259" y="203"/>
              <a:ext cx="4752" cy="2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400" b="1">
                  <a:latin typeface="Helvetica" charset="0"/>
                </a:rPr>
                <a:t>Name:</a:t>
              </a:r>
              <a:r>
                <a:rPr lang="en-US" sz="1400" b="1" u="sng">
                  <a:latin typeface="Helvetica" charset="0"/>
                </a:rPr>
                <a:t>	</a:t>
              </a:r>
            </a:p>
            <a:p>
              <a:pPr>
                <a:lnSpc>
                  <a:spcPct val="90000"/>
                </a:lnSpc>
              </a:pPr>
              <a:endParaRPr lang="en-US" sz="1400" b="1" u="sng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b="1" u="sng">
                  <a:latin typeface="Helvetica" charset="0"/>
                </a:rPr>
                <a:t>Controlled Practice</a:t>
              </a: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b="1">
                  <a:latin typeface="Helvetica" charset="0"/>
                </a:rPr>
                <a:t>Date		Lesson No.		Date		Lesson No.</a:t>
              </a: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b="1">
                  <a:latin typeface="Helvetica" charset="0"/>
                </a:rPr>
                <a:t>	</a:t>
              </a:r>
            </a:p>
            <a:p>
              <a:pPr>
                <a:lnSpc>
                  <a:spcPct val="90000"/>
                </a:lnSpc>
              </a:pPr>
              <a:r>
                <a:rPr lang="en-US" sz="1400" b="1" u="sng">
                  <a:latin typeface="Helvetica" charset="0"/>
                </a:rPr>
                <a:t>Grade-appropriate Practice</a:t>
              </a:r>
            </a:p>
            <a:p>
              <a:pPr>
                <a:lnSpc>
                  <a:spcPct val="90000"/>
                </a:lnSpc>
              </a:pPr>
              <a:endParaRPr lang="en-US" sz="1400" b="1">
                <a:latin typeface="Helvetica" charset="0"/>
              </a:endParaRPr>
            </a:p>
            <a:p>
              <a:pPr>
                <a:lnSpc>
                  <a:spcPct val="90000"/>
                </a:lnSpc>
              </a:pPr>
              <a:r>
                <a:rPr lang="en-US" sz="1400" b="1">
                  <a:latin typeface="Helvetica" charset="0"/>
                </a:rPr>
                <a:t>Date		Topic/Assignment	</a:t>
              </a:r>
              <a:endParaRPr lang="en-US" sz="1400">
                <a:latin typeface="Helvetica" charset="0"/>
              </a:endParaRPr>
            </a:p>
          </p:txBody>
        </p:sp>
        <p:sp>
          <p:nvSpPr>
            <p:cNvPr id="65543" name="Rectangle 3"/>
            <p:cNvSpPr>
              <a:spLocks noChangeArrowheads="1"/>
            </p:cNvSpPr>
            <p:nvPr/>
          </p:nvSpPr>
          <p:spPr bwMode="auto">
            <a:xfrm>
              <a:off x="1926" y="313"/>
              <a:ext cx="1868" cy="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800" b="1">
                  <a:latin typeface="Helvetica" charset="0"/>
                </a:rPr>
                <a:t>Error Monitoring Strategy</a:t>
              </a:r>
            </a:p>
            <a:p>
              <a:pPr algn="ctr">
                <a:lnSpc>
                  <a:spcPct val="110000"/>
                </a:lnSpc>
              </a:pPr>
              <a:r>
                <a:rPr lang="en-US" sz="1800" b="1">
                  <a:latin typeface="Helvetica" charset="0"/>
                </a:rPr>
                <a:t>Assignment Sheet</a:t>
              </a:r>
              <a:endParaRPr lang="en-US" sz="1400" b="1">
                <a:latin typeface="Helvetica" charset="0"/>
              </a:endParaRPr>
            </a:p>
            <a:p>
              <a:pPr algn="ctr">
                <a:lnSpc>
                  <a:spcPct val="110000"/>
                </a:lnSpc>
              </a:pPr>
              <a:r>
                <a:rPr lang="en-US" sz="1400" b="1">
                  <a:latin typeface="Helvetica" charset="0"/>
                </a:rPr>
                <a:t>(Steps 5 &amp; 6)</a:t>
              </a:r>
            </a:p>
          </p:txBody>
        </p:sp>
        <p:sp>
          <p:nvSpPr>
            <p:cNvPr id="65544" name="Line 5"/>
            <p:cNvSpPr>
              <a:spLocks noChangeShapeType="1"/>
            </p:cNvSpPr>
            <p:nvPr/>
          </p:nvSpPr>
          <p:spPr bwMode="auto">
            <a:xfrm>
              <a:off x="227" y="1184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5" name="Line 6"/>
            <p:cNvSpPr>
              <a:spLocks noChangeShapeType="1"/>
            </p:cNvSpPr>
            <p:nvPr/>
          </p:nvSpPr>
          <p:spPr bwMode="auto">
            <a:xfrm>
              <a:off x="1433" y="1184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6" name="Line 7"/>
            <p:cNvSpPr>
              <a:spLocks noChangeShapeType="1"/>
            </p:cNvSpPr>
            <p:nvPr/>
          </p:nvSpPr>
          <p:spPr bwMode="auto">
            <a:xfrm>
              <a:off x="3082" y="1184"/>
              <a:ext cx="45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7" name="Line 8"/>
            <p:cNvSpPr>
              <a:spLocks noChangeShapeType="1"/>
            </p:cNvSpPr>
            <p:nvPr/>
          </p:nvSpPr>
          <p:spPr bwMode="auto">
            <a:xfrm>
              <a:off x="4335" y="1184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8" name="Line 9"/>
            <p:cNvSpPr>
              <a:spLocks noChangeShapeType="1"/>
            </p:cNvSpPr>
            <p:nvPr/>
          </p:nvSpPr>
          <p:spPr bwMode="auto">
            <a:xfrm>
              <a:off x="227" y="1349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49" name="Line 10"/>
            <p:cNvSpPr>
              <a:spLocks noChangeShapeType="1"/>
            </p:cNvSpPr>
            <p:nvPr/>
          </p:nvSpPr>
          <p:spPr bwMode="auto">
            <a:xfrm>
              <a:off x="227" y="1537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0" name="Line 11"/>
            <p:cNvSpPr>
              <a:spLocks noChangeShapeType="1"/>
            </p:cNvSpPr>
            <p:nvPr/>
          </p:nvSpPr>
          <p:spPr bwMode="auto">
            <a:xfrm>
              <a:off x="227" y="1726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1" name="Line 12"/>
            <p:cNvSpPr>
              <a:spLocks noChangeShapeType="1"/>
            </p:cNvSpPr>
            <p:nvPr/>
          </p:nvSpPr>
          <p:spPr bwMode="auto">
            <a:xfrm>
              <a:off x="227" y="1914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2" name="Line 13"/>
            <p:cNvSpPr>
              <a:spLocks noChangeShapeType="1"/>
            </p:cNvSpPr>
            <p:nvPr/>
          </p:nvSpPr>
          <p:spPr bwMode="auto">
            <a:xfrm>
              <a:off x="227" y="2103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3" name="Line 14"/>
            <p:cNvSpPr>
              <a:spLocks noChangeShapeType="1"/>
            </p:cNvSpPr>
            <p:nvPr/>
          </p:nvSpPr>
          <p:spPr bwMode="auto">
            <a:xfrm>
              <a:off x="3098" y="1349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4" name="Line 15"/>
            <p:cNvSpPr>
              <a:spLocks noChangeShapeType="1"/>
            </p:cNvSpPr>
            <p:nvPr/>
          </p:nvSpPr>
          <p:spPr bwMode="auto">
            <a:xfrm>
              <a:off x="3098" y="1537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5" name="Line 16"/>
            <p:cNvSpPr>
              <a:spLocks noChangeShapeType="1"/>
            </p:cNvSpPr>
            <p:nvPr/>
          </p:nvSpPr>
          <p:spPr bwMode="auto">
            <a:xfrm>
              <a:off x="3098" y="1726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6" name="Line 17"/>
            <p:cNvSpPr>
              <a:spLocks noChangeShapeType="1"/>
            </p:cNvSpPr>
            <p:nvPr/>
          </p:nvSpPr>
          <p:spPr bwMode="auto">
            <a:xfrm>
              <a:off x="3098" y="1914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7" name="Line 18"/>
            <p:cNvSpPr>
              <a:spLocks noChangeShapeType="1"/>
            </p:cNvSpPr>
            <p:nvPr/>
          </p:nvSpPr>
          <p:spPr bwMode="auto">
            <a:xfrm>
              <a:off x="3098" y="2103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8" name="Line 19"/>
            <p:cNvSpPr>
              <a:spLocks noChangeShapeType="1"/>
            </p:cNvSpPr>
            <p:nvPr/>
          </p:nvSpPr>
          <p:spPr bwMode="auto">
            <a:xfrm>
              <a:off x="1433" y="1341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59" name="Line 20"/>
            <p:cNvSpPr>
              <a:spLocks noChangeShapeType="1"/>
            </p:cNvSpPr>
            <p:nvPr/>
          </p:nvSpPr>
          <p:spPr bwMode="auto">
            <a:xfrm>
              <a:off x="1433" y="1531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0" name="Line 21"/>
            <p:cNvSpPr>
              <a:spLocks noChangeShapeType="1"/>
            </p:cNvSpPr>
            <p:nvPr/>
          </p:nvSpPr>
          <p:spPr bwMode="auto">
            <a:xfrm>
              <a:off x="1433" y="1721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1" name="Line 22"/>
            <p:cNvSpPr>
              <a:spLocks noChangeShapeType="1"/>
            </p:cNvSpPr>
            <p:nvPr/>
          </p:nvSpPr>
          <p:spPr bwMode="auto">
            <a:xfrm>
              <a:off x="1433" y="1911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2" name="Line 23"/>
            <p:cNvSpPr>
              <a:spLocks noChangeShapeType="1"/>
            </p:cNvSpPr>
            <p:nvPr/>
          </p:nvSpPr>
          <p:spPr bwMode="auto">
            <a:xfrm>
              <a:off x="1433" y="2102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3" name="Line 24"/>
            <p:cNvSpPr>
              <a:spLocks noChangeShapeType="1"/>
            </p:cNvSpPr>
            <p:nvPr/>
          </p:nvSpPr>
          <p:spPr bwMode="auto">
            <a:xfrm>
              <a:off x="4335" y="1341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4" name="Line 25"/>
            <p:cNvSpPr>
              <a:spLocks noChangeShapeType="1"/>
            </p:cNvSpPr>
            <p:nvPr/>
          </p:nvSpPr>
          <p:spPr bwMode="auto">
            <a:xfrm>
              <a:off x="4335" y="1531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5" name="Line 26"/>
            <p:cNvSpPr>
              <a:spLocks noChangeShapeType="1"/>
            </p:cNvSpPr>
            <p:nvPr/>
          </p:nvSpPr>
          <p:spPr bwMode="auto">
            <a:xfrm>
              <a:off x="4335" y="1721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6" name="Line 27"/>
            <p:cNvSpPr>
              <a:spLocks noChangeShapeType="1"/>
            </p:cNvSpPr>
            <p:nvPr/>
          </p:nvSpPr>
          <p:spPr bwMode="auto">
            <a:xfrm>
              <a:off x="4335" y="1911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7" name="Line 28"/>
            <p:cNvSpPr>
              <a:spLocks noChangeShapeType="1"/>
            </p:cNvSpPr>
            <p:nvPr/>
          </p:nvSpPr>
          <p:spPr bwMode="auto">
            <a:xfrm>
              <a:off x="4335" y="2102"/>
              <a:ext cx="6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8" name="Line 29"/>
            <p:cNvSpPr>
              <a:spLocks noChangeShapeType="1"/>
            </p:cNvSpPr>
            <p:nvPr/>
          </p:nvSpPr>
          <p:spPr bwMode="auto">
            <a:xfrm>
              <a:off x="227" y="2652"/>
              <a:ext cx="4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69" name="Line 30"/>
            <p:cNvSpPr>
              <a:spLocks noChangeShapeType="1"/>
            </p:cNvSpPr>
            <p:nvPr/>
          </p:nvSpPr>
          <p:spPr bwMode="auto">
            <a:xfrm>
              <a:off x="1434" y="2652"/>
              <a:ext cx="102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0" name="Line 31"/>
            <p:cNvSpPr>
              <a:spLocks noChangeShapeType="1"/>
            </p:cNvSpPr>
            <p:nvPr/>
          </p:nvSpPr>
          <p:spPr bwMode="auto">
            <a:xfrm>
              <a:off x="227" y="2857"/>
              <a:ext cx="474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1" name="Line 32"/>
            <p:cNvSpPr>
              <a:spLocks noChangeShapeType="1"/>
            </p:cNvSpPr>
            <p:nvPr/>
          </p:nvSpPr>
          <p:spPr bwMode="auto">
            <a:xfrm>
              <a:off x="227" y="3035"/>
              <a:ext cx="474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2" name="Line 33"/>
            <p:cNvSpPr>
              <a:spLocks noChangeShapeType="1"/>
            </p:cNvSpPr>
            <p:nvPr/>
          </p:nvSpPr>
          <p:spPr bwMode="auto">
            <a:xfrm>
              <a:off x="227" y="3214"/>
              <a:ext cx="474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3" name="Line 34"/>
            <p:cNvSpPr>
              <a:spLocks noChangeShapeType="1"/>
            </p:cNvSpPr>
            <p:nvPr/>
          </p:nvSpPr>
          <p:spPr bwMode="auto">
            <a:xfrm>
              <a:off x="227" y="3393"/>
              <a:ext cx="474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4" name="Line 35"/>
            <p:cNvSpPr>
              <a:spLocks noChangeShapeType="1"/>
            </p:cNvSpPr>
            <p:nvPr/>
          </p:nvSpPr>
          <p:spPr bwMode="auto">
            <a:xfrm>
              <a:off x="227" y="3572"/>
              <a:ext cx="474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5" name="Line 36"/>
            <p:cNvSpPr>
              <a:spLocks noChangeShapeType="1"/>
            </p:cNvSpPr>
            <p:nvPr/>
          </p:nvSpPr>
          <p:spPr bwMode="auto">
            <a:xfrm>
              <a:off x="227" y="3751"/>
              <a:ext cx="474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576" name="Line 37"/>
            <p:cNvSpPr>
              <a:spLocks noChangeShapeType="1"/>
            </p:cNvSpPr>
            <p:nvPr/>
          </p:nvSpPr>
          <p:spPr bwMode="auto">
            <a:xfrm>
              <a:off x="690" y="322"/>
              <a:ext cx="115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65541" name="Picture 3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07C178-F77A-4357-BF99-081D0CB29C59}" type="slidenum">
              <a:rPr lang="en-US"/>
              <a:pPr/>
              <a:t>33</a:t>
            </a:fld>
            <a:endParaRPr lang="en-US"/>
          </a:p>
        </p:txBody>
      </p:sp>
      <p:sp>
        <p:nvSpPr>
          <p:cNvPr id="15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67588" name="Group 151"/>
          <p:cNvGrpSpPr>
            <a:grpSpLocks/>
          </p:cNvGrpSpPr>
          <p:nvPr/>
        </p:nvGrpSpPr>
        <p:grpSpPr bwMode="auto">
          <a:xfrm>
            <a:off x="2478088" y="382588"/>
            <a:ext cx="4422775" cy="5691187"/>
            <a:chOff x="1561" y="241"/>
            <a:chExt cx="2786" cy="3585"/>
          </a:xfrm>
        </p:grpSpPr>
        <p:grpSp>
          <p:nvGrpSpPr>
            <p:cNvPr id="67590" name="Group 94"/>
            <p:cNvGrpSpPr>
              <a:grpSpLocks/>
            </p:cNvGrpSpPr>
            <p:nvPr/>
          </p:nvGrpSpPr>
          <p:grpSpPr bwMode="auto">
            <a:xfrm>
              <a:off x="3023" y="3217"/>
              <a:ext cx="314" cy="168"/>
              <a:chOff x="3023" y="3217"/>
              <a:chExt cx="314" cy="168"/>
            </a:xfrm>
          </p:grpSpPr>
          <p:sp>
            <p:nvSpPr>
              <p:cNvPr id="67736" name="Freeform 92"/>
              <p:cNvSpPr>
                <a:spLocks/>
              </p:cNvSpPr>
              <p:nvPr/>
            </p:nvSpPr>
            <p:spPr bwMode="auto">
              <a:xfrm>
                <a:off x="3023" y="3334"/>
                <a:ext cx="71" cy="51"/>
              </a:xfrm>
              <a:custGeom>
                <a:avLst/>
                <a:gdLst>
                  <a:gd name="T0" fmla="*/ 0 w 71"/>
                  <a:gd name="T1" fmla="*/ 51 h 51"/>
                  <a:gd name="T2" fmla="*/ 55 w 71"/>
                  <a:gd name="T3" fmla="*/ 0 h 51"/>
                  <a:gd name="T4" fmla="*/ 61 w 71"/>
                  <a:gd name="T5" fmla="*/ 15 h 51"/>
                  <a:gd name="T6" fmla="*/ 71 w 71"/>
                  <a:gd name="T7" fmla="*/ 31 h 51"/>
                  <a:gd name="T8" fmla="*/ 0 w 71"/>
                  <a:gd name="T9" fmla="*/ 51 h 5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51"/>
                  <a:gd name="T17" fmla="*/ 71 w 71"/>
                  <a:gd name="T18" fmla="*/ 51 h 5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51">
                    <a:moveTo>
                      <a:pt x="0" y="51"/>
                    </a:moveTo>
                    <a:lnTo>
                      <a:pt x="55" y="0"/>
                    </a:lnTo>
                    <a:lnTo>
                      <a:pt x="61" y="15"/>
                    </a:lnTo>
                    <a:lnTo>
                      <a:pt x="71" y="31"/>
                    </a:lnTo>
                    <a:lnTo>
                      <a:pt x="0" y="5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37" name="Line 93"/>
              <p:cNvSpPr>
                <a:spLocks noChangeShapeType="1"/>
              </p:cNvSpPr>
              <p:nvPr/>
            </p:nvSpPr>
            <p:spPr bwMode="auto">
              <a:xfrm flipH="1">
                <a:off x="3084" y="3217"/>
                <a:ext cx="253" cy="1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591" name="Group 97"/>
            <p:cNvGrpSpPr>
              <a:grpSpLocks/>
            </p:cNvGrpSpPr>
            <p:nvPr/>
          </p:nvGrpSpPr>
          <p:grpSpPr bwMode="auto">
            <a:xfrm>
              <a:off x="2315" y="3217"/>
              <a:ext cx="345" cy="163"/>
              <a:chOff x="2315" y="3217"/>
              <a:chExt cx="345" cy="163"/>
            </a:xfrm>
          </p:grpSpPr>
          <p:sp>
            <p:nvSpPr>
              <p:cNvPr id="67734" name="Freeform 95"/>
              <p:cNvSpPr>
                <a:spLocks/>
              </p:cNvSpPr>
              <p:nvPr/>
            </p:nvSpPr>
            <p:spPr bwMode="auto">
              <a:xfrm>
                <a:off x="2589" y="3334"/>
                <a:ext cx="71" cy="46"/>
              </a:xfrm>
              <a:custGeom>
                <a:avLst/>
                <a:gdLst>
                  <a:gd name="T0" fmla="*/ 71 w 71"/>
                  <a:gd name="T1" fmla="*/ 46 h 46"/>
                  <a:gd name="T2" fmla="*/ 0 w 71"/>
                  <a:gd name="T3" fmla="*/ 31 h 46"/>
                  <a:gd name="T4" fmla="*/ 4 w 71"/>
                  <a:gd name="T5" fmla="*/ 15 h 46"/>
                  <a:gd name="T6" fmla="*/ 14 w 71"/>
                  <a:gd name="T7" fmla="*/ 0 h 46"/>
                  <a:gd name="T8" fmla="*/ 71 w 71"/>
                  <a:gd name="T9" fmla="*/ 46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1"/>
                  <a:gd name="T16" fmla="*/ 0 h 46"/>
                  <a:gd name="T17" fmla="*/ 71 w 71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1" h="46">
                    <a:moveTo>
                      <a:pt x="71" y="46"/>
                    </a:moveTo>
                    <a:lnTo>
                      <a:pt x="0" y="31"/>
                    </a:lnTo>
                    <a:lnTo>
                      <a:pt x="4" y="15"/>
                    </a:lnTo>
                    <a:lnTo>
                      <a:pt x="14" y="0"/>
                    </a:lnTo>
                    <a:lnTo>
                      <a:pt x="71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35" name="Line 96"/>
              <p:cNvSpPr>
                <a:spLocks noChangeShapeType="1"/>
              </p:cNvSpPr>
              <p:nvPr/>
            </p:nvSpPr>
            <p:spPr bwMode="auto">
              <a:xfrm>
                <a:off x="2315" y="3217"/>
                <a:ext cx="278" cy="1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592" name="Group 54"/>
            <p:cNvGrpSpPr>
              <a:grpSpLocks/>
            </p:cNvGrpSpPr>
            <p:nvPr/>
          </p:nvGrpSpPr>
          <p:grpSpPr bwMode="auto">
            <a:xfrm>
              <a:off x="3012" y="1733"/>
              <a:ext cx="315" cy="170"/>
              <a:chOff x="3012" y="1733"/>
              <a:chExt cx="315" cy="170"/>
            </a:xfrm>
          </p:grpSpPr>
          <p:sp>
            <p:nvSpPr>
              <p:cNvPr id="67732" name="Freeform 52"/>
              <p:cNvSpPr>
                <a:spLocks/>
              </p:cNvSpPr>
              <p:nvPr/>
            </p:nvSpPr>
            <p:spPr bwMode="auto">
              <a:xfrm>
                <a:off x="3012" y="1851"/>
                <a:ext cx="72" cy="52"/>
              </a:xfrm>
              <a:custGeom>
                <a:avLst/>
                <a:gdLst>
                  <a:gd name="T0" fmla="*/ 0 w 72"/>
                  <a:gd name="T1" fmla="*/ 52 h 52"/>
                  <a:gd name="T2" fmla="*/ 56 w 72"/>
                  <a:gd name="T3" fmla="*/ 0 h 52"/>
                  <a:gd name="T4" fmla="*/ 62 w 72"/>
                  <a:gd name="T5" fmla="*/ 16 h 52"/>
                  <a:gd name="T6" fmla="*/ 72 w 72"/>
                  <a:gd name="T7" fmla="*/ 30 h 52"/>
                  <a:gd name="T8" fmla="*/ 0 w 72"/>
                  <a:gd name="T9" fmla="*/ 52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52"/>
                  <a:gd name="T17" fmla="*/ 72 w 72"/>
                  <a:gd name="T18" fmla="*/ 52 h 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52">
                    <a:moveTo>
                      <a:pt x="0" y="52"/>
                    </a:moveTo>
                    <a:lnTo>
                      <a:pt x="56" y="0"/>
                    </a:lnTo>
                    <a:lnTo>
                      <a:pt x="62" y="16"/>
                    </a:lnTo>
                    <a:lnTo>
                      <a:pt x="72" y="30"/>
                    </a:lnTo>
                    <a:lnTo>
                      <a:pt x="0" y="5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33" name="Line 53"/>
              <p:cNvSpPr>
                <a:spLocks noChangeShapeType="1"/>
              </p:cNvSpPr>
              <p:nvPr/>
            </p:nvSpPr>
            <p:spPr bwMode="auto">
              <a:xfrm flipH="1">
                <a:off x="3074" y="1733"/>
                <a:ext cx="253" cy="13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593" name="Group 57"/>
            <p:cNvGrpSpPr>
              <a:grpSpLocks/>
            </p:cNvGrpSpPr>
            <p:nvPr/>
          </p:nvGrpSpPr>
          <p:grpSpPr bwMode="auto">
            <a:xfrm>
              <a:off x="2305" y="1733"/>
              <a:ext cx="345" cy="164"/>
              <a:chOff x="2305" y="1733"/>
              <a:chExt cx="345" cy="164"/>
            </a:xfrm>
          </p:grpSpPr>
          <p:sp>
            <p:nvSpPr>
              <p:cNvPr id="67730" name="Freeform 55"/>
              <p:cNvSpPr>
                <a:spLocks/>
              </p:cNvSpPr>
              <p:nvPr/>
            </p:nvSpPr>
            <p:spPr bwMode="auto">
              <a:xfrm>
                <a:off x="2578" y="1851"/>
                <a:ext cx="72" cy="46"/>
              </a:xfrm>
              <a:custGeom>
                <a:avLst/>
                <a:gdLst>
                  <a:gd name="T0" fmla="*/ 72 w 72"/>
                  <a:gd name="T1" fmla="*/ 46 h 46"/>
                  <a:gd name="T2" fmla="*/ 0 w 72"/>
                  <a:gd name="T3" fmla="*/ 30 h 46"/>
                  <a:gd name="T4" fmla="*/ 6 w 72"/>
                  <a:gd name="T5" fmla="*/ 16 h 46"/>
                  <a:gd name="T6" fmla="*/ 15 w 72"/>
                  <a:gd name="T7" fmla="*/ 0 h 46"/>
                  <a:gd name="T8" fmla="*/ 72 w 72"/>
                  <a:gd name="T9" fmla="*/ 46 h 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72"/>
                  <a:gd name="T16" fmla="*/ 0 h 46"/>
                  <a:gd name="T17" fmla="*/ 72 w 72"/>
                  <a:gd name="T18" fmla="*/ 46 h 4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72" h="46">
                    <a:moveTo>
                      <a:pt x="72" y="46"/>
                    </a:moveTo>
                    <a:lnTo>
                      <a:pt x="0" y="30"/>
                    </a:lnTo>
                    <a:lnTo>
                      <a:pt x="6" y="16"/>
                    </a:lnTo>
                    <a:lnTo>
                      <a:pt x="15" y="0"/>
                    </a:lnTo>
                    <a:lnTo>
                      <a:pt x="72" y="4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31" name="Line 56"/>
              <p:cNvSpPr>
                <a:spLocks noChangeShapeType="1"/>
              </p:cNvSpPr>
              <p:nvPr/>
            </p:nvSpPr>
            <p:spPr bwMode="auto">
              <a:xfrm>
                <a:off x="2305" y="1733"/>
                <a:ext cx="279" cy="13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594" name="Group 149"/>
            <p:cNvGrpSpPr>
              <a:grpSpLocks/>
            </p:cNvGrpSpPr>
            <p:nvPr/>
          </p:nvGrpSpPr>
          <p:grpSpPr bwMode="auto">
            <a:xfrm>
              <a:off x="1868" y="436"/>
              <a:ext cx="2009" cy="375"/>
              <a:chOff x="1684" y="456"/>
              <a:chExt cx="2009" cy="375"/>
            </a:xfrm>
          </p:grpSpPr>
          <p:sp>
            <p:nvSpPr>
              <p:cNvPr id="67728" name="Rectangle 3"/>
              <p:cNvSpPr>
                <a:spLocks noChangeArrowheads="1"/>
              </p:cNvSpPr>
              <p:nvPr/>
            </p:nvSpPr>
            <p:spPr bwMode="auto">
              <a:xfrm>
                <a:off x="2197" y="456"/>
                <a:ext cx="1155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 b="1">
                    <a:solidFill>
                      <a:srgbClr val="000000"/>
                    </a:solidFill>
                    <a:latin typeface="Arial" charset="0"/>
                  </a:rPr>
                  <a:t>CONTROLLED </a:t>
                </a:r>
                <a:endParaRPr lang="en-US" sz="2000">
                  <a:latin typeface="Arial" charset="0"/>
                </a:endParaRPr>
              </a:p>
            </p:txBody>
          </p:sp>
          <p:sp>
            <p:nvSpPr>
              <p:cNvPr id="67729" name="Rectangle 4"/>
              <p:cNvSpPr>
                <a:spLocks noChangeArrowheads="1"/>
              </p:cNvSpPr>
              <p:nvPr/>
            </p:nvSpPr>
            <p:spPr bwMode="auto">
              <a:xfrm>
                <a:off x="1684" y="639"/>
                <a:ext cx="2009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 b="1">
                    <a:solidFill>
                      <a:srgbClr val="000000"/>
                    </a:solidFill>
                    <a:latin typeface="Arial" charset="0"/>
                  </a:rPr>
                  <a:t>PRACTICE SCORE SHEET</a:t>
                </a:r>
                <a:endParaRPr lang="en-US" sz="2000">
                  <a:latin typeface="Arial" charset="0"/>
                </a:endParaRPr>
              </a:p>
            </p:txBody>
          </p:sp>
        </p:grpSp>
        <p:sp>
          <p:nvSpPr>
            <p:cNvPr id="67595" name="Rectangle 5"/>
            <p:cNvSpPr>
              <a:spLocks noChangeArrowheads="1"/>
            </p:cNvSpPr>
            <p:nvPr/>
          </p:nvSpPr>
          <p:spPr bwMode="auto">
            <a:xfrm>
              <a:off x="1587" y="837"/>
              <a:ext cx="974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 u="sng">
                  <a:solidFill>
                    <a:srgbClr val="000000"/>
                  </a:solidFill>
                  <a:latin typeface="Arial" charset="0"/>
                </a:rPr>
                <a:t>Error Detection:</a:t>
              </a:r>
              <a:endParaRPr lang="en-US">
                <a:latin typeface="Arial" charset="0"/>
              </a:endParaRPr>
            </a:p>
          </p:txBody>
        </p:sp>
        <p:sp>
          <p:nvSpPr>
            <p:cNvPr id="67596" name="Rectangle 6"/>
            <p:cNvSpPr>
              <a:spLocks noChangeArrowheads="1"/>
            </p:cNvSpPr>
            <p:nvPr/>
          </p:nvSpPr>
          <p:spPr bwMode="auto">
            <a:xfrm>
              <a:off x="1640" y="1274"/>
              <a:ext cx="3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Nonerrors</a:t>
              </a:r>
              <a:endParaRPr lang="en-US">
                <a:latin typeface="Arial" charset="0"/>
              </a:endParaRPr>
            </a:p>
          </p:txBody>
        </p:sp>
        <p:sp>
          <p:nvSpPr>
            <p:cNvPr id="67597" name="Rectangle 7"/>
            <p:cNvSpPr>
              <a:spLocks noChangeArrowheads="1"/>
            </p:cNvSpPr>
            <p:nvPr/>
          </p:nvSpPr>
          <p:spPr bwMode="auto">
            <a:xfrm>
              <a:off x="1640" y="1494"/>
              <a:ext cx="36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Errors not </a:t>
              </a:r>
              <a:endParaRPr lang="en-US">
                <a:latin typeface="Arial" charset="0"/>
              </a:endParaRPr>
            </a:p>
          </p:txBody>
        </p:sp>
        <p:sp>
          <p:nvSpPr>
            <p:cNvPr id="67598" name="Rectangle 8"/>
            <p:cNvSpPr>
              <a:spLocks noChangeArrowheads="1"/>
            </p:cNvSpPr>
            <p:nvPr/>
          </p:nvSpPr>
          <p:spPr bwMode="auto">
            <a:xfrm>
              <a:off x="1639" y="1571"/>
              <a:ext cx="29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detected</a:t>
              </a:r>
              <a:endParaRPr lang="en-US">
                <a:latin typeface="Arial" charset="0"/>
              </a:endParaRPr>
            </a:p>
          </p:txBody>
        </p:sp>
        <p:sp>
          <p:nvSpPr>
            <p:cNvPr id="67599" name="Rectangle 9"/>
            <p:cNvSpPr>
              <a:spLocks noChangeArrowheads="1"/>
            </p:cNvSpPr>
            <p:nvPr/>
          </p:nvSpPr>
          <p:spPr bwMode="auto">
            <a:xfrm>
              <a:off x="1639" y="2087"/>
              <a:ext cx="61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Percentage of   =  </a:t>
              </a:r>
              <a:endParaRPr lang="en-US">
                <a:latin typeface="Arial" charset="0"/>
              </a:endParaRPr>
            </a:p>
          </p:txBody>
        </p:sp>
        <p:sp>
          <p:nvSpPr>
            <p:cNvPr id="67600" name="Rectangle 10"/>
            <p:cNvSpPr>
              <a:spLocks noChangeArrowheads="1"/>
            </p:cNvSpPr>
            <p:nvPr/>
          </p:nvSpPr>
          <p:spPr bwMode="auto">
            <a:xfrm>
              <a:off x="1639" y="2164"/>
              <a:ext cx="52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errors detected</a:t>
              </a:r>
              <a:endParaRPr lang="en-US">
                <a:latin typeface="Arial" charset="0"/>
              </a:endParaRPr>
            </a:p>
          </p:txBody>
        </p:sp>
        <p:sp>
          <p:nvSpPr>
            <p:cNvPr id="67601" name="Rectangle 11"/>
            <p:cNvSpPr>
              <a:spLocks noChangeArrowheads="1"/>
            </p:cNvSpPr>
            <p:nvPr/>
          </p:nvSpPr>
          <p:spPr bwMode="auto">
            <a:xfrm>
              <a:off x="1592" y="2318"/>
              <a:ext cx="103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 u="sng">
                  <a:solidFill>
                    <a:srgbClr val="000000"/>
                  </a:solidFill>
                  <a:latin typeface="Arial" charset="0"/>
                </a:rPr>
                <a:t>Error Correction:</a:t>
              </a:r>
              <a:endParaRPr lang="en-US">
                <a:latin typeface="Arial" charset="0"/>
              </a:endParaRPr>
            </a:p>
          </p:txBody>
        </p:sp>
        <p:sp>
          <p:nvSpPr>
            <p:cNvPr id="67602" name="Rectangle 12"/>
            <p:cNvSpPr>
              <a:spLocks noChangeArrowheads="1"/>
            </p:cNvSpPr>
            <p:nvPr/>
          </p:nvSpPr>
          <p:spPr bwMode="auto">
            <a:xfrm>
              <a:off x="1665" y="3575"/>
              <a:ext cx="63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Percentage of    =  </a:t>
              </a:r>
              <a:endParaRPr lang="en-US">
                <a:latin typeface="Arial" charset="0"/>
              </a:endParaRPr>
            </a:p>
          </p:txBody>
        </p:sp>
        <p:sp>
          <p:nvSpPr>
            <p:cNvPr id="67603" name="Rectangle 13"/>
            <p:cNvSpPr>
              <a:spLocks noChangeArrowheads="1"/>
            </p:cNvSpPr>
            <p:nvPr/>
          </p:nvSpPr>
          <p:spPr bwMode="auto">
            <a:xfrm>
              <a:off x="1666" y="3652"/>
              <a:ext cx="55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errors corrected</a:t>
              </a:r>
              <a:endParaRPr lang="en-US">
                <a:latin typeface="Arial" charset="0"/>
              </a:endParaRPr>
            </a:p>
          </p:txBody>
        </p:sp>
        <p:sp>
          <p:nvSpPr>
            <p:cNvPr id="67604" name="Rectangle 14"/>
            <p:cNvSpPr>
              <a:spLocks noChangeArrowheads="1"/>
            </p:cNvSpPr>
            <p:nvPr/>
          </p:nvSpPr>
          <p:spPr bwMode="auto">
            <a:xfrm>
              <a:off x="1561" y="241"/>
              <a:ext cx="52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Student's  Name:</a:t>
              </a:r>
              <a:endParaRPr lang="en-US">
                <a:latin typeface="Arial" charset="0"/>
              </a:endParaRPr>
            </a:p>
          </p:txBody>
        </p:sp>
        <p:sp>
          <p:nvSpPr>
            <p:cNvPr id="67605" name="Rectangle 15"/>
            <p:cNvSpPr>
              <a:spLocks noChangeArrowheads="1"/>
            </p:cNvSpPr>
            <p:nvPr/>
          </p:nvSpPr>
          <p:spPr bwMode="auto">
            <a:xfrm>
              <a:off x="1562" y="342"/>
              <a:ext cx="36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Lesson No.:</a:t>
              </a:r>
              <a:endParaRPr lang="en-US">
                <a:latin typeface="Arial" charset="0"/>
              </a:endParaRPr>
            </a:p>
          </p:txBody>
        </p:sp>
        <p:sp>
          <p:nvSpPr>
            <p:cNvPr id="67606" name="Line 16"/>
            <p:cNvSpPr>
              <a:spLocks noChangeShapeType="1"/>
            </p:cNvSpPr>
            <p:nvPr/>
          </p:nvSpPr>
          <p:spPr bwMode="auto">
            <a:xfrm>
              <a:off x="2095" y="299"/>
              <a:ext cx="1435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07" name="Line 17"/>
            <p:cNvSpPr>
              <a:spLocks noChangeShapeType="1"/>
            </p:cNvSpPr>
            <p:nvPr/>
          </p:nvSpPr>
          <p:spPr bwMode="auto">
            <a:xfrm>
              <a:off x="1952" y="398"/>
              <a:ext cx="30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08" name="Rectangle 18"/>
            <p:cNvSpPr>
              <a:spLocks noChangeArrowheads="1"/>
            </p:cNvSpPr>
            <p:nvPr/>
          </p:nvSpPr>
          <p:spPr bwMode="auto">
            <a:xfrm>
              <a:off x="1665" y="2761"/>
              <a:ext cx="3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Nonerrors</a:t>
              </a:r>
              <a:endParaRPr lang="en-US">
                <a:latin typeface="Arial" charset="0"/>
              </a:endParaRPr>
            </a:p>
          </p:txBody>
        </p:sp>
        <p:sp>
          <p:nvSpPr>
            <p:cNvPr id="67609" name="Rectangle 19"/>
            <p:cNvSpPr>
              <a:spLocks noChangeArrowheads="1"/>
            </p:cNvSpPr>
            <p:nvPr/>
          </p:nvSpPr>
          <p:spPr bwMode="auto">
            <a:xfrm>
              <a:off x="1664" y="3007"/>
              <a:ext cx="36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Errors not </a:t>
              </a:r>
              <a:endParaRPr lang="en-US">
                <a:latin typeface="Arial" charset="0"/>
              </a:endParaRPr>
            </a:p>
          </p:txBody>
        </p:sp>
        <p:sp>
          <p:nvSpPr>
            <p:cNvPr id="67610" name="Rectangle 20"/>
            <p:cNvSpPr>
              <a:spLocks noChangeArrowheads="1"/>
            </p:cNvSpPr>
            <p:nvPr/>
          </p:nvSpPr>
          <p:spPr bwMode="auto">
            <a:xfrm>
              <a:off x="1665" y="3084"/>
              <a:ext cx="32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corrected</a:t>
              </a:r>
              <a:endParaRPr lang="en-US">
                <a:latin typeface="Arial" charset="0"/>
              </a:endParaRPr>
            </a:p>
          </p:txBody>
        </p:sp>
        <p:sp>
          <p:nvSpPr>
            <p:cNvPr id="67611" name="Rectangle 21"/>
            <p:cNvSpPr>
              <a:spLocks noChangeArrowheads="1"/>
            </p:cNvSpPr>
            <p:nvPr/>
          </p:nvSpPr>
          <p:spPr bwMode="auto">
            <a:xfrm>
              <a:off x="2707" y="1739"/>
              <a:ext cx="248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12" name="Rectangle 22"/>
            <p:cNvSpPr>
              <a:spLocks noChangeArrowheads="1"/>
            </p:cNvSpPr>
            <p:nvPr/>
          </p:nvSpPr>
          <p:spPr bwMode="auto">
            <a:xfrm>
              <a:off x="2744" y="1743"/>
              <a:ext cx="19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Total </a:t>
              </a:r>
              <a:endParaRPr lang="en-US">
                <a:latin typeface="Arial" charset="0"/>
              </a:endParaRPr>
            </a:p>
          </p:txBody>
        </p:sp>
        <p:sp>
          <p:nvSpPr>
            <p:cNvPr id="67613" name="Rectangle 23"/>
            <p:cNvSpPr>
              <a:spLocks noChangeArrowheads="1"/>
            </p:cNvSpPr>
            <p:nvPr/>
          </p:nvSpPr>
          <p:spPr bwMode="auto">
            <a:xfrm>
              <a:off x="2732" y="1804"/>
              <a:ext cx="21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Errors</a:t>
              </a:r>
              <a:endParaRPr lang="en-US">
                <a:latin typeface="Arial" charset="0"/>
              </a:endParaRPr>
            </a:p>
          </p:txBody>
        </p:sp>
        <p:sp>
          <p:nvSpPr>
            <p:cNvPr id="67614" name="Rectangle 24"/>
            <p:cNvSpPr>
              <a:spLocks noChangeArrowheads="1"/>
            </p:cNvSpPr>
            <p:nvPr/>
          </p:nvSpPr>
          <p:spPr bwMode="auto">
            <a:xfrm>
              <a:off x="2650" y="1897"/>
              <a:ext cx="362" cy="2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15" name="Rectangle 25"/>
            <p:cNvSpPr>
              <a:spLocks noChangeArrowheads="1"/>
            </p:cNvSpPr>
            <p:nvPr/>
          </p:nvSpPr>
          <p:spPr bwMode="auto">
            <a:xfrm>
              <a:off x="3172" y="1893"/>
              <a:ext cx="356" cy="2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16" name="Rectangle 26"/>
            <p:cNvSpPr>
              <a:spLocks noChangeArrowheads="1"/>
            </p:cNvSpPr>
            <p:nvPr/>
          </p:nvSpPr>
          <p:spPr bwMode="auto">
            <a:xfrm>
              <a:off x="3869" y="1984"/>
              <a:ext cx="361" cy="2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7617" name="Group 29"/>
            <p:cNvGrpSpPr>
              <a:grpSpLocks/>
            </p:cNvGrpSpPr>
            <p:nvPr/>
          </p:nvGrpSpPr>
          <p:grpSpPr bwMode="auto">
            <a:xfrm>
              <a:off x="3528" y="1269"/>
              <a:ext cx="780" cy="132"/>
              <a:chOff x="3528" y="1269"/>
              <a:chExt cx="780" cy="132"/>
            </a:xfrm>
          </p:grpSpPr>
          <p:sp>
            <p:nvSpPr>
              <p:cNvPr id="67726" name="Rectangle 27"/>
              <p:cNvSpPr>
                <a:spLocks noChangeArrowheads="1"/>
              </p:cNvSpPr>
              <p:nvPr/>
            </p:nvSpPr>
            <p:spPr bwMode="auto">
              <a:xfrm>
                <a:off x="3528" y="1269"/>
                <a:ext cx="683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Mastery = No more than 1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7727" name="Rectangle 28"/>
              <p:cNvSpPr>
                <a:spLocks noChangeArrowheads="1"/>
              </p:cNvSpPr>
              <p:nvPr/>
            </p:nvSpPr>
            <p:spPr bwMode="auto">
              <a:xfrm>
                <a:off x="3617" y="1334"/>
                <a:ext cx="691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nonerror in each category</a:t>
                </a:r>
                <a:endParaRPr lang="en-US">
                  <a:latin typeface="Arial" charset="0"/>
                </a:endParaRPr>
              </a:p>
            </p:txBody>
          </p:sp>
        </p:grpSp>
        <p:sp>
          <p:nvSpPr>
            <p:cNvPr id="67618" name="Rectangle 30"/>
            <p:cNvSpPr>
              <a:spLocks noChangeArrowheads="1"/>
            </p:cNvSpPr>
            <p:nvPr/>
          </p:nvSpPr>
          <p:spPr bwMode="auto">
            <a:xfrm>
              <a:off x="3926" y="2205"/>
              <a:ext cx="275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>
                  <a:solidFill>
                    <a:srgbClr val="000000"/>
                  </a:solidFill>
                  <a:latin typeface="Arial" charset="0"/>
                </a:rPr>
                <a:t>Mastery = </a:t>
              </a:r>
              <a:endParaRPr lang="en-US">
                <a:latin typeface="Arial" charset="0"/>
              </a:endParaRPr>
            </a:p>
          </p:txBody>
        </p:sp>
        <p:sp>
          <p:nvSpPr>
            <p:cNvPr id="67619" name="Rectangle 31"/>
            <p:cNvSpPr>
              <a:spLocks noChangeArrowheads="1"/>
            </p:cNvSpPr>
            <p:nvPr/>
          </p:nvSpPr>
          <p:spPr bwMode="auto">
            <a:xfrm>
              <a:off x="3884" y="2266"/>
              <a:ext cx="361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>
                  <a:solidFill>
                    <a:srgbClr val="000000"/>
                  </a:solidFill>
                  <a:latin typeface="Arial" charset="0"/>
                </a:rPr>
                <a:t>90% or above</a:t>
              </a:r>
              <a:endParaRPr lang="en-US">
                <a:latin typeface="Arial" charset="0"/>
              </a:endParaRPr>
            </a:p>
          </p:txBody>
        </p:sp>
        <p:sp>
          <p:nvSpPr>
            <p:cNvPr id="67620" name="Rectangle 32"/>
            <p:cNvSpPr>
              <a:spLocks noChangeArrowheads="1"/>
            </p:cNvSpPr>
            <p:nvPr/>
          </p:nvSpPr>
          <p:spPr bwMode="auto">
            <a:xfrm>
              <a:off x="2460" y="1951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>
                <a:latin typeface="Arial" charset="0"/>
              </a:endParaRPr>
            </a:p>
          </p:txBody>
        </p:sp>
        <p:sp>
          <p:nvSpPr>
            <p:cNvPr id="67621" name="Rectangle 33"/>
            <p:cNvSpPr>
              <a:spLocks noChangeArrowheads="1"/>
            </p:cNvSpPr>
            <p:nvPr/>
          </p:nvSpPr>
          <p:spPr bwMode="auto">
            <a:xfrm>
              <a:off x="3559" y="2092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X</a:t>
              </a:r>
              <a:endParaRPr lang="en-US">
                <a:latin typeface="Arial" charset="0"/>
              </a:endParaRPr>
            </a:p>
          </p:txBody>
        </p:sp>
        <p:sp>
          <p:nvSpPr>
            <p:cNvPr id="67622" name="Rectangle 34"/>
            <p:cNvSpPr>
              <a:spLocks noChangeArrowheads="1"/>
            </p:cNvSpPr>
            <p:nvPr/>
          </p:nvSpPr>
          <p:spPr bwMode="auto">
            <a:xfrm>
              <a:off x="3631" y="2092"/>
              <a:ext cx="1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100</a:t>
              </a:r>
              <a:endParaRPr lang="en-US">
                <a:latin typeface="Arial" charset="0"/>
              </a:endParaRPr>
            </a:p>
          </p:txBody>
        </p:sp>
        <p:sp>
          <p:nvSpPr>
            <p:cNvPr id="67623" name="Rectangle 35"/>
            <p:cNvSpPr>
              <a:spLocks noChangeArrowheads="1"/>
            </p:cNvSpPr>
            <p:nvPr/>
          </p:nvSpPr>
          <p:spPr bwMode="auto">
            <a:xfrm>
              <a:off x="2171" y="1201"/>
              <a:ext cx="1306" cy="53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24" name="Line 36"/>
            <p:cNvSpPr>
              <a:spLocks noChangeShapeType="1"/>
            </p:cNvSpPr>
            <p:nvPr/>
          </p:nvSpPr>
          <p:spPr bwMode="auto">
            <a:xfrm>
              <a:off x="2171" y="1406"/>
              <a:ext cx="1296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7625" name="Group 40"/>
            <p:cNvGrpSpPr>
              <a:grpSpLocks/>
            </p:cNvGrpSpPr>
            <p:nvPr/>
          </p:nvGrpSpPr>
          <p:grpSpPr bwMode="auto">
            <a:xfrm>
              <a:off x="2475" y="1201"/>
              <a:ext cx="708" cy="532"/>
              <a:chOff x="2475" y="1201"/>
              <a:chExt cx="708" cy="532"/>
            </a:xfrm>
          </p:grpSpPr>
          <p:sp>
            <p:nvSpPr>
              <p:cNvPr id="67723" name="Line 37"/>
              <p:cNvSpPr>
                <a:spLocks noChangeShapeType="1"/>
              </p:cNvSpPr>
              <p:nvPr/>
            </p:nvSpPr>
            <p:spPr bwMode="auto">
              <a:xfrm>
                <a:off x="2475" y="1201"/>
                <a:ext cx="1" cy="5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24" name="Line 38"/>
              <p:cNvSpPr>
                <a:spLocks noChangeShapeType="1"/>
              </p:cNvSpPr>
              <p:nvPr/>
            </p:nvSpPr>
            <p:spPr bwMode="auto">
              <a:xfrm>
                <a:off x="2827" y="1201"/>
                <a:ext cx="1" cy="5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25" name="Line 39"/>
              <p:cNvSpPr>
                <a:spLocks noChangeShapeType="1"/>
              </p:cNvSpPr>
              <p:nvPr/>
            </p:nvSpPr>
            <p:spPr bwMode="auto">
              <a:xfrm>
                <a:off x="3182" y="1201"/>
                <a:ext cx="1" cy="5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7626" name="Rectangle 41"/>
            <p:cNvSpPr>
              <a:spLocks noChangeArrowheads="1"/>
            </p:cNvSpPr>
            <p:nvPr/>
          </p:nvSpPr>
          <p:spPr bwMode="auto">
            <a:xfrm>
              <a:off x="2666" y="2143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>
                <a:latin typeface="Arial" charset="0"/>
              </a:endParaRPr>
            </a:p>
          </p:txBody>
        </p:sp>
        <p:sp>
          <p:nvSpPr>
            <p:cNvPr id="67627" name="Rectangle 42"/>
            <p:cNvSpPr>
              <a:spLocks noChangeArrowheads="1"/>
            </p:cNvSpPr>
            <p:nvPr/>
          </p:nvSpPr>
          <p:spPr bwMode="auto">
            <a:xfrm>
              <a:off x="3315" y="2143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>
                <a:latin typeface="Arial" charset="0"/>
              </a:endParaRPr>
            </a:p>
          </p:txBody>
        </p:sp>
        <p:sp>
          <p:nvSpPr>
            <p:cNvPr id="67628" name="Rectangle 43"/>
            <p:cNvSpPr>
              <a:spLocks noChangeArrowheads="1"/>
            </p:cNvSpPr>
            <p:nvPr/>
          </p:nvSpPr>
          <p:spPr bwMode="auto">
            <a:xfrm>
              <a:off x="3084" y="2071"/>
              <a:ext cx="5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=</a:t>
              </a:r>
              <a:endParaRPr lang="en-US">
                <a:latin typeface="Arial" charset="0"/>
              </a:endParaRPr>
            </a:p>
          </p:txBody>
        </p:sp>
        <p:sp>
          <p:nvSpPr>
            <p:cNvPr id="67629" name="Line 44"/>
            <p:cNvSpPr>
              <a:spLocks noChangeShapeType="1"/>
            </p:cNvSpPr>
            <p:nvPr/>
          </p:nvSpPr>
          <p:spPr bwMode="auto">
            <a:xfrm flipH="1">
              <a:off x="2273" y="2127"/>
              <a:ext cx="74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30" name="Line 45"/>
            <p:cNvSpPr>
              <a:spLocks noChangeShapeType="1"/>
            </p:cNvSpPr>
            <p:nvPr/>
          </p:nvSpPr>
          <p:spPr bwMode="auto">
            <a:xfrm>
              <a:off x="3188" y="2133"/>
              <a:ext cx="34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31" name="Rectangle 46"/>
            <p:cNvSpPr>
              <a:spLocks noChangeArrowheads="1"/>
            </p:cNvSpPr>
            <p:nvPr/>
          </p:nvSpPr>
          <p:spPr bwMode="auto">
            <a:xfrm>
              <a:off x="4251" y="2056"/>
              <a:ext cx="8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latin typeface="Arial" charset="0"/>
                </a:rPr>
                <a:t>%</a:t>
              </a:r>
              <a:endParaRPr lang="en-US">
                <a:latin typeface="Arial" charset="0"/>
              </a:endParaRPr>
            </a:p>
          </p:txBody>
        </p:sp>
        <p:sp>
          <p:nvSpPr>
            <p:cNvPr id="67632" name="Line 47"/>
            <p:cNvSpPr>
              <a:spLocks noChangeShapeType="1"/>
            </p:cNvSpPr>
            <p:nvPr/>
          </p:nvSpPr>
          <p:spPr bwMode="auto">
            <a:xfrm>
              <a:off x="2562" y="1989"/>
              <a:ext cx="68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33" name="Rectangle 48"/>
            <p:cNvSpPr>
              <a:spLocks noChangeArrowheads="1"/>
            </p:cNvSpPr>
            <p:nvPr/>
          </p:nvSpPr>
          <p:spPr bwMode="auto">
            <a:xfrm>
              <a:off x="3797" y="2061"/>
              <a:ext cx="5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=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67634" name="Group 51"/>
            <p:cNvGrpSpPr>
              <a:grpSpLocks/>
            </p:cNvGrpSpPr>
            <p:nvPr/>
          </p:nvGrpSpPr>
          <p:grpSpPr bwMode="auto">
            <a:xfrm>
              <a:off x="2966" y="1739"/>
              <a:ext cx="77" cy="148"/>
              <a:chOff x="2966" y="1739"/>
              <a:chExt cx="77" cy="148"/>
            </a:xfrm>
          </p:grpSpPr>
          <p:sp>
            <p:nvSpPr>
              <p:cNvPr id="67721" name="Freeform 49"/>
              <p:cNvSpPr>
                <a:spLocks/>
              </p:cNvSpPr>
              <p:nvPr/>
            </p:nvSpPr>
            <p:spPr bwMode="auto">
              <a:xfrm>
                <a:off x="2966" y="1816"/>
                <a:ext cx="51" cy="71"/>
              </a:xfrm>
              <a:custGeom>
                <a:avLst/>
                <a:gdLst>
                  <a:gd name="T0" fmla="*/ 0 w 51"/>
                  <a:gd name="T1" fmla="*/ 71 h 71"/>
                  <a:gd name="T2" fmla="*/ 14 w 51"/>
                  <a:gd name="T3" fmla="*/ 0 h 71"/>
                  <a:gd name="T4" fmla="*/ 30 w 51"/>
                  <a:gd name="T5" fmla="*/ 4 h 71"/>
                  <a:gd name="T6" fmla="*/ 51 w 51"/>
                  <a:gd name="T7" fmla="*/ 14 h 71"/>
                  <a:gd name="T8" fmla="*/ 0 w 5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71"/>
                  <a:gd name="T17" fmla="*/ 51 w 5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71">
                    <a:moveTo>
                      <a:pt x="0" y="71"/>
                    </a:moveTo>
                    <a:lnTo>
                      <a:pt x="14" y="0"/>
                    </a:lnTo>
                    <a:lnTo>
                      <a:pt x="30" y="4"/>
                    </a:lnTo>
                    <a:lnTo>
                      <a:pt x="51" y="14"/>
                    </a:lnTo>
                    <a:lnTo>
                      <a:pt x="0" y="7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22" name="Line 50"/>
              <p:cNvSpPr>
                <a:spLocks noChangeShapeType="1"/>
              </p:cNvSpPr>
              <p:nvPr/>
            </p:nvSpPr>
            <p:spPr bwMode="auto">
              <a:xfrm flipH="1">
                <a:off x="2996" y="1739"/>
                <a:ext cx="47" cy="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635" name="Group 60"/>
            <p:cNvGrpSpPr>
              <a:grpSpLocks/>
            </p:cNvGrpSpPr>
            <p:nvPr/>
          </p:nvGrpSpPr>
          <p:grpSpPr bwMode="auto">
            <a:xfrm>
              <a:off x="2630" y="1743"/>
              <a:ext cx="77" cy="150"/>
              <a:chOff x="2630" y="1743"/>
              <a:chExt cx="77" cy="150"/>
            </a:xfrm>
          </p:grpSpPr>
          <p:sp>
            <p:nvSpPr>
              <p:cNvPr id="67719" name="Freeform 58"/>
              <p:cNvSpPr>
                <a:spLocks/>
              </p:cNvSpPr>
              <p:nvPr/>
            </p:nvSpPr>
            <p:spPr bwMode="auto">
              <a:xfrm>
                <a:off x="2656" y="1820"/>
                <a:ext cx="51" cy="73"/>
              </a:xfrm>
              <a:custGeom>
                <a:avLst/>
                <a:gdLst>
                  <a:gd name="T0" fmla="*/ 51 w 51"/>
                  <a:gd name="T1" fmla="*/ 73 h 73"/>
                  <a:gd name="T2" fmla="*/ 36 w 51"/>
                  <a:gd name="T3" fmla="*/ 0 h 73"/>
                  <a:gd name="T4" fmla="*/ 20 w 51"/>
                  <a:gd name="T5" fmla="*/ 6 h 73"/>
                  <a:gd name="T6" fmla="*/ 0 w 51"/>
                  <a:gd name="T7" fmla="*/ 16 h 73"/>
                  <a:gd name="T8" fmla="*/ 51 w 51"/>
                  <a:gd name="T9" fmla="*/ 73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73"/>
                  <a:gd name="T17" fmla="*/ 51 w 51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73">
                    <a:moveTo>
                      <a:pt x="51" y="73"/>
                    </a:moveTo>
                    <a:lnTo>
                      <a:pt x="36" y="0"/>
                    </a:lnTo>
                    <a:lnTo>
                      <a:pt x="20" y="6"/>
                    </a:lnTo>
                    <a:lnTo>
                      <a:pt x="0" y="16"/>
                    </a:lnTo>
                    <a:lnTo>
                      <a:pt x="51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20" name="Line 59"/>
              <p:cNvSpPr>
                <a:spLocks noChangeShapeType="1"/>
              </p:cNvSpPr>
              <p:nvPr/>
            </p:nvSpPr>
            <p:spPr bwMode="auto">
              <a:xfrm>
                <a:off x="2630" y="1743"/>
                <a:ext cx="46" cy="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7636" name="Rectangle 61"/>
            <p:cNvSpPr>
              <a:spLocks noChangeArrowheads="1"/>
            </p:cNvSpPr>
            <p:nvPr/>
          </p:nvSpPr>
          <p:spPr bwMode="auto">
            <a:xfrm>
              <a:off x="2717" y="3221"/>
              <a:ext cx="249" cy="1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7637" name="Group 150"/>
            <p:cNvGrpSpPr>
              <a:grpSpLocks/>
            </p:cNvGrpSpPr>
            <p:nvPr/>
          </p:nvGrpSpPr>
          <p:grpSpPr bwMode="auto">
            <a:xfrm>
              <a:off x="2743" y="3222"/>
              <a:ext cx="216" cy="163"/>
              <a:chOff x="2615" y="3222"/>
              <a:chExt cx="216" cy="163"/>
            </a:xfrm>
          </p:grpSpPr>
          <p:sp>
            <p:nvSpPr>
              <p:cNvPr id="67717" name="Rectangle 62"/>
              <p:cNvSpPr>
                <a:spLocks noChangeArrowheads="1"/>
              </p:cNvSpPr>
              <p:nvPr/>
            </p:nvSpPr>
            <p:spPr bwMode="auto">
              <a:xfrm>
                <a:off x="2627" y="3222"/>
                <a:ext cx="19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  <a:latin typeface="Arial" charset="0"/>
                  </a:rPr>
                  <a:t>Total 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7718" name="Rectangle 63"/>
              <p:cNvSpPr>
                <a:spLocks noChangeArrowheads="1"/>
              </p:cNvSpPr>
              <p:nvPr/>
            </p:nvSpPr>
            <p:spPr bwMode="auto">
              <a:xfrm>
                <a:off x="2615" y="3299"/>
                <a:ext cx="21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  <a:latin typeface="Arial" charset="0"/>
                  </a:rPr>
                  <a:t>Errors</a:t>
                </a:r>
                <a:endParaRPr lang="en-US">
                  <a:latin typeface="Arial" charset="0"/>
                </a:endParaRPr>
              </a:p>
            </p:txBody>
          </p:sp>
        </p:grpSp>
        <p:sp>
          <p:nvSpPr>
            <p:cNvPr id="67638" name="Rectangle 64"/>
            <p:cNvSpPr>
              <a:spLocks noChangeArrowheads="1"/>
            </p:cNvSpPr>
            <p:nvPr/>
          </p:nvSpPr>
          <p:spPr bwMode="auto">
            <a:xfrm>
              <a:off x="2660" y="3380"/>
              <a:ext cx="363" cy="20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39" name="Rectangle 65"/>
            <p:cNvSpPr>
              <a:spLocks noChangeArrowheads="1"/>
            </p:cNvSpPr>
            <p:nvPr/>
          </p:nvSpPr>
          <p:spPr bwMode="auto">
            <a:xfrm>
              <a:off x="3182" y="3375"/>
              <a:ext cx="356" cy="2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40" name="Rectangle 66"/>
            <p:cNvSpPr>
              <a:spLocks noChangeArrowheads="1"/>
            </p:cNvSpPr>
            <p:nvPr/>
          </p:nvSpPr>
          <p:spPr bwMode="auto">
            <a:xfrm>
              <a:off x="3879" y="3467"/>
              <a:ext cx="361" cy="20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7641" name="Group 69"/>
            <p:cNvGrpSpPr>
              <a:grpSpLocks/>
            </p:cNvGrpSpPr>
            <p:nvPr/>
          </p:nvGrpSpPr>
          <p:grpSpPr bwMode="auto">
            <a:xfrm>
              <a:off x="3528" y="2747"/>
              <a:ext cx="779" cy="132"/>
              <a:chOff x="3528" y="2747"/>
              <a:chExt cx="779" cy="132"/>
            </a:xfrm>
          </p:grpSpPr>
          <p:sp>
            <p:nvSpPr>
              <p:cNvPr id="67715" name="Rectangle 67"/>
              <p:cNvSpPr>
                <a:spLocks noChangeArrowheads="1"/>
              </p:cNvSpPr>
              <p:nvPr/>
            </p:nvSpPr>
            <p:spPr bwMode="auto">
              <a:xfrm>
                <a:off x="3528" y="2747"/>
                <a:ext cx="683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Mastery = No more than 1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7716" name="Rectangle 68"/>
              <p:cNvSpPr>
                <a:spLocks noChangeArrowheads="1"/>
              </p:cNvSpPr>
              <p:nvPr/>
            </p:nvSpPr>
            <p:spPr bwMode="auto">
              <a:xfrm>
                <a:off x="3616" y="2812"/>
                <a:ext cx="691" cy="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700" b="1">
                    <a:solidFill>
                      <a:srgbClr val="000000"/>
                    </a:solidFill>
                    <a:latin typeface="Arial" charset="0"/>
                  </a:rPr>
                  <a:t>nonerror in each category</a:t>
                </a:r>
                <a:endParaRPr lang="en-US">
                  <a:latin typeface="Arial" charset="0"/>
                </a:endParaRPr>
              </a:p>
            </p:txBody>
          </p:sp>
        </p:grpSp>
        <p:sp>
          <p:nvSpPr>
            <p:cNvPr id="67642" name="Rectangle 70"/>
            <p:cNvSpPr>
              <a:spLocks noChangeArrowheads="1"/>
            </p:cNvSpPr>
            <p:nvPr/>
          </p:nvSpPr>
          <p:spPr bwMode="auto">
            <a:xfrm>
              <a:off x="3932" y="3697"/>
              <a:ext cx="275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>
                  <a:solidFill>
                    <a:srgbClr val="000000"/>
                  </a:solidFill>
                  <a:latin typeface="Arial" charset="0"/>
                </a:rPr>
                <a:t>Mastery = </a:t>
              </a:r>
              <a:endParaRPr lang="en-US">
                <a:latin typeface="Arial" charset="0"/>
              </a:endParaRPr>
            </a:p>
          </p:txBody>
        </p:sp>
        <p:sp>
          <p:nvSpPr>
            <p:cNvPr id="67643" name="Rectangle 71"/>
            <p:cNvSpPr>
              <a:spLocks noChangeArrowheads="1"/>
            </p:cNvSpPr>
            <p:nvPr/>
          </p:nvSpPr>
          <p:spPr bwMode="auto">
            <a:xfrm>
              <a:off x="3889" y="3759"/>
              <a:ext cx="361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 b="1">
                  <a:solidFill>
                    <a:srgbClr val="000000"/>
                  </a:solidFill>
                  <a:latin typeface="Arial" charset="0"/>
                </a:rPr>
                <a:t>90% or above</a:t>
              </a:r>
              <a:endParaRPr lang="en-US">
                <a:latin typeface="Arial" charset="0"/>
              </a:endParaRPr>
            </a:p>
          </p:txBody>
        </p:sp>
        <p:sp>
          <p:nvSpPr>
            <p:cNvPr id="67644" name="Rectangle 72"/>
            <p:cNvSpPr>
              <a:spLocks noChangeArrowheads="1"/>
            </p:cNvSpPr>
            <p:nvPr/>
          </p:nvSpPr>
          <p:spPr bwMode="auto">
            <a:xfrm>
              <a:off x="2469" y="3441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>
                <a:latin typeface="Arial" charset="0"/>
              </a:endParaRPr>
            </a:p>
          </p:txBody>
        </p:sp>
        <p:sp>
          <p:nvSpPr>
            <p:cNvPr id="67645" name="Rectangle 73"/>
            <p:cNvSpPr>
              <a:spLocks noChangeArrowheads="1"/>
            </p:cNvSpPr>
            <p:nvPr/>
          </p:nvSpPr>
          <p:spPr bwMode="auto">
            <a:xfrm>
              <a:off x="3569" y="3575"/>
              <a:ext cx="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X</a:t>
              </a:r>
              <a:endParaRPr lang="en-US">
                <a:latin typeface="Arial" charset="0"/>
              </a:endParaRPr>
            </a:p>
          </p:txBody>
        </p:sp>
        <p:sp>
          <p:nvSpPr>
            <p:cNvPr id="67646" name="Rectangle 74"/>
            <p:cNvSpPr>
              <a:spLocks noChangeArrowheads="1"/>
            </p:cNvSpPr>
            <p:nvPr/>
          </p:nvSpPr>
          <p:spPr bwMode="auto">
            <a:xfrm>
              <a:off x="3642" y="3575"/>
              <a:ext cx="1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100</a:t>
              </a:r>
              <a:endParaRPr lang="en-US">
                <a:latin typeface="Arial" charset="0"/>
              </a:endParaRPr>
            </a:p>
          </p:txBody>
        </p:sp>
        <p:sp>
          <p:nvSpPr>
            <p:cNvPr id="67647" name="Rectangle 75"/>
            <p:cNvSpPr>
              <a:spLocks noChangeArrowheads="1"/>
            </p:cNvSpPr>
            <p:nvPr/>
          </p:nvSpPr>
          <p:spPr bwMode="auto">
            <a:xfrm>
              <a:off x="2181" y="2685"/>
              <a:ext cx="1306" cy="53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48" name="Line 76"/>
            <p:cNvSpPr>
              <a:spLocks noChangeShapeType="1"/>
            </p:cNvSpPr>
            <p:nvPr/>
          </p:nvSpPr>
          <p:spPr bwMode="auto">
            <a:xfrm>
              <a:off x="2181" y="2890"/>
              <a:ext cx="1296" cy="1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7649" name="Group 80"/>
            <p:cNvGrpSpPr>
              <a:grpSpLocks/>
            </p:cNvGrpSpPr>
            <p:nvPr/>
          </p:nvGrpSpPr>
          <p:grpSpPr bwMode="auto">
            <a:xfrm>
              <a:off x="2485" y="2685"/>
              <a:ext cx="708" cy="532"/>
              <a:chOff x="2485" y="2685"/>
              <a:chExt cx="708" cy="532"/>
            </a:xfrm>
          </p:grpSpPr>
          <p:sp>
            <p:nvSpPr>
              <p:cNvPr id="67712" name="Line 77"/>
              <p:cNvSpPr>
                <a:spLocks noChangeShapeType="1"/>
              </p:cNvSpPr>
              <p:nvPr/>
            </p:nvSpPr>
            <p:spPr bwMode="auto">
              <a:xfrm>
                <a:off x="2485" y="2685"/>
                <a:ext cx="1" cy="5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13" name="Line 78"/>
              <p:cNvSpPr>
                <a:spLocks noChangeShapeType="1"/>
              </p:cNvSpPr>
              <p:nvPr/>
            </p:nvSpPr>
            <p:spPr bwMode="auto">
              <a:xfrm>
                <a:off x="2837" y="2685"/>
                <a:ext cx="1" cy="5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14" name="Line 79"/>
              <p:cNvSpPr>
                <a:spLocks noChangeShapeType="1"/>
              </p:cNvSpPr>
              <p:nvPr/>
            </p:nvSpPr>
            <p:spPr bwMode="auto">
              <a:xfrm>
                <a:off x="3192" y="2685"/>
                <a:ext cx="1" cy="53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7650" name="Rectangle 81"/>
            <p:cNvSpPr>
              <a:spLocks noChangeArrowheads="1"/>
            </p:cNvSpPr>
            <p:nvPr/>
          </p:nvSpPr>
          <p:spPr bwMode="auto">
            <a:xfrm>
              <a:off x="2682" y="3626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>
                <a:latin typeface="Arial" charset="0"/>
              </a:endParaRPr>
            </a:p>
          </p:txBody>
        </p:sp>
        <p:sp>
          <p:nvSpPr>
            <p:cNvPr id="67651" name="Rectangle 82"/>
            <p:cNvSpPr>
              <a:spLocks noChangeArrowheads="1"/>
            </p:cNvSpPr>
            <p:nvPr/>
          </p:nvSpPr>
          <p:spPr bwMode="auto">
            <a:xfrm>
              <a:off x="3327" y="3632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>
                <a:latin typeface="Arial" charset="0"/>
              </a:endParaRPr>
            </a:p>
          </p:txBody>
        </p:sp>
        <p:sp>
          <p:nvSpPr>
            <p:cNvPr id="67652" name="Rectangle 83"/>
            <p:cNvSpPr>
              <a:spLocks noChangeArrowheads="1"/>
            </p:cNvSpPr>
            <p:nvPr/>
          </p:nvSpPr>
          <p:spPr bwMode="auto">
            <a:xfrm>
              <a:off x="3094" y="3555"/>
              <a:ext cx="5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=</a:t>
              </a:r>
              <a:endParaRPr lang="en-US">
                <a:latin typeface="Arial" charset="0"/>
              </a:endParaRPr>
            </a:p>
          </p:txBody>
        </p:sp>
        <p:sp>
          <p:nvSpPr>
            <p:cNvPr id="67653" name="Line 84"/>
            <p:cNvSpPr>
              <a:spLocks noChangeShapeType="1"/>
            </p:cNvSpPr>
            <p:nvPr/>
          </p:nvSpPr>
          <p:spPr bwMode="auto">
            <a:xfrm flipH="1">
              <a:off x="2283" y="3611"/>
              <a:ext cx="744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54" name="Line 85"/>
            <p:cNvSpPr>
              <a:spLocks noChangeShapeType="1"/>
            </p:cNvSpPr>
            <p:nvPr/>
          </p:nvSpPr>
          <p:spPr bwMode="auto">
            <a:xfrm>
              <a:off x="3198" y="3615"/>
              <a:ext cx="34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55" name="Rectangle 86"/>
            <p:cNvSpPr>
              <a:spLocks noChangeArrowheads="1"/>
            </p:cNvSpPr>
            <p:nvPr/>
          </p:nvSpPr>
          <p:spPr bwMode="auto">
            <a:xfrm>
              <a:off x="4262" y="3539"/>
              <a:ext cx="8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 b="1">
                  <a:solidFill>
                    <a:srgbClr val="000000"/>
                  </a:solidFill>
                  <a:latin typeface="Arial" charset="0"/>
                </a:rPr>
                <a:t>%</a:t>
              </a:r>
              <a:endParaRPr lang="en-US">
                <a:latin typeface="Arial" charset="0"/>
              </a:endParaRPr>
            </a:p>
          </p:txBody>
        </p:sp>
        <p:sp>
          <p:nvSpPr>
            <p:cNvPr id="67656" name="Line 87"/>
            <p:cNvSpPr>
              <a:spLocks noChangeShapeType="1"/>
            </p:cNvSpPr>
            <p:nvPr/>
          </p:nvSpPr>
          <p:spPr bwMode="auto">
            <a:xfrm>
              <a:off x="2574" y="3473"/>
              <a:ext cx="66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657" name="Rectangle 88"/>
            <p:cNvSpPr>
              <a:spLocks noChangeArrowheads="1"/>
            </p:cNvSpPr>
            <p:nvPr/>
          </p:nvSpPr>
          <p:spPr bwMode="auto">
            <a:xfrm>
              <a:off x="3807" y="3545"/>
              <a:ext cx="5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Arial" charset="0"/>
                </a:rPr>
                <a:t>=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67658" name="Group 91"/>
            <p:cNvGrpSpPr>
              <a:grpSpLocks/>
            </p:cNvGrpSpPr>
            <p:nvPr/>
          </p:nvGrpSpPr>
          <p:grpSpPr bwMode="auto">
            <a:xfrm>
              <a:off x="2976" y="3221"/>
              <a:ext cx="77" cy="150"/>
              <a:chOff x="2976" y="3221"/>
              <a:chExt cx="77" cy="150"/>
            </a:xfrm>
          </p:grpSpPr>
          <p:sp>
            <p:nvSpPr>
              <p:cNvPr id="67710" name="Freeform 89"/>
              <p:cNvSpPr>
                <a:spLocks/>
              </p:cNvSpPr>
              <p:nvPr/>
            </p:nvSpPr>
            <p:spPr bwMode="auto">
              <a:xfrm>
                <a:off x="2976" y="3298"/>
                <a:ext cx="51" cy="73"/>
              </a:xfrm>
              <a:custGeom>
                <a:avLst/>
                <a:gdLst>
                  <a:gd name="T0" fmla="*/ 0 w 51"/>
                  <a:gd name="T1" fmla="*/ 73 h 73"/>
                  <a:gd name="T2" fmla="*/ 16 w 51"/>
                  <a:gd name="T3" fmla="*/ 0 h 73"/>
                  <a:gd name="T4" fmla="*/ 31 w 51"/>
                  <a:gd name="T5" fmla="*/ 6 h 73"/>
                  <a:gd name="T6" fmla="*/ 51 w 51"/>
                  <a:gd name="T7" fmla="*/ 16 h 73"/>
                  <a:gd name="T8" fmla="*/ 0 w 51"/>
                  <a:gd name="T9" fmla="*/ 73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73"/>
                  <a:gd name="T17" fmla="*/ 51 w 51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73">
                    <a:moveTo>
                      <a:pt x="0" y="73"/>
                    </a:moveTo>
                    <a:lnTo>
                      <a:pt x="16" y="0"/>
                    </a:lnTo>
                    <a:lnTo>
                      <a:pt x="31" y="6"/>
                    </a:lnTo>
                    <a:lnTo>
                      <a:pt x="51" y="16"/>
                    </a:lnTo>
                    <a:lnTo>
                      <a:pt x="0" y="7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11" name="Line 90"/>
              <p:cNvSpPr>
                <a:spLocks noChangeShapeType="1"/>
              </p:cNvSpPr>
              <p:nvPr/>
            </p:nvSpPr>
            <p:spPr bwMode="auto">
              <a:xfrm flipH="1">
                <a:off x="3007" y="3221"/>
                <a:ext cx="46" cy="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659" name="Group 100"/>
            <p:cNvGrpSpPr>
              <a:grpSpLocks/>
            </p:cNvGrpSpPr>
            <p:nvPr/>
          </p:nvGrpSpPr>
          <p:grpSpPr bwMode="auto">
            <a:xfrm>
              <a:off x="2640" y="3227"/>
              <a:ext cx="77" cy="148"/>
              <a:chOff x="2640" y="3227"/>
              <a:chExt cx="77" cy="148"/>
            </a:xfrm>
          </p:grpSpPr>
          <p:sp>
            <p:nvSpPr>
              <p:cNvPr id="67708" name="Freeform 98"/>
              <p:cNvSpPr>
                <a:spLocks/>
              </p:cNvSpPr>
              <p:nvPr/>
            </p:nvSpPr>
            <p:spPr bwMode="auto">
              <a:xfrm>
                <a:off x="2666" y="3304"/>
                <a:ext cx="51" cy="71"/>
              </a:xfrm>
              <a:custGeom>
                <a:avLst/>
                <a:gdLst>
                  <a:gd name="T0" fmla="*/ 51 w 51"/>
                  <a:gd name="T1" fmla="*/ 71 h 71"/>
                  <a:gd name="T2" fmla="*/ 36 w 51"/>
                  <a:gd name="T3" fmla="*/ 0 h 71"/>
                  <a:gd name="T4" fmla="*/ 21 w 51"/>
                  <a:gd name="T5" fmla="*/ 4 h 71"/>
                  <a:gd name="T6" fmla="*/ 0 w 51"/>
                  <a:gd name="T7" fmla="*/ 15 h 71"/>
                  <a:gd name="T8" fmla="*/ 51 w 51"/>
                  <a:gd name="T9" fmla="*/ 71 h 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1"/>
                  <a:gd name="T16" fmla="*/ 0 h 71"/>
                  <a:gd name="T17" fmla="*/ 51 w 51"/>
                  <a:gd name="T18" fmla="*/ 71 h 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1" h="71">
                    <a:moveTo>
                      <a:pt x="51" y="71"/>
                    </a:moveTo>
                    <a:lnTo>
                      <a:pt x="36" y="0"/>
                    </a:lnTo>
                    <a:lnTo>
                      <a:pt x="21" y="4"/>
                    </a:lnTo>
                    <a:lnTo>
                      <a:pt x="0" y="15"/>
                    </a:lnTo>
                    <a:lnTo>
                      <a:pt x="51" y="7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09" name="Line 99"/>
              <p:cNvSpPr>
                <a:spLocks noChangeShapeType="1"/>
              </p:cNvSpPr>
              <p:nvPr/>
            </p:nvSpPr>
            <p:spPr bwMode="auto">
              <a:xfrm>
                <a:off x="2640" y="3227"/>
                <a:ext cx="47" cy="8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660" name="Group 120"/>
            <p:cNvGrpSpPr>
              <a:grpSpLocks/>
            </p:cNvGrpSpPr>
            <p:nvPr/>
          </p:nvGrpSpPr>
          <p:grpSpPr bwMode="auto">
            <a:xfrm>
              <a:off x="3471" y="1412"/>
              <a:ext cx="842" cy="1"/>
              <a:chOff x="3471" y="1412"/>
              <a:chExt cx="842" cy="1"/>
            </a:xfrm>
          </p:grpSpPr>
          <p:sp>
            <p:nvSpPr>
              <p:cNvPr id="67689" name="Line 101"/>
              <p:cNvSpPr>
                <a:spLocks noChangeShapeType="1"/>
              </p:cNvSpPr>
              <p:nvPr/>
            </p:nvSpPr>
            <p:spPr bwMode="auto">
              <a:xfrm>
                <a:off x="3471" y="1412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0" name="Line 102"/>
              <p:cNvSpPr>
                <a:spLocks noChangeShapeType="1"/>
              </p:cNvSpPr>
              <p:nvPr/>
            </p:nvSpPr>
            <p:spPr bwMode="auto">
              <a:xfrm>
                <a:off x="3518" y="1412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1" name="Line 103"/>
              <p:cNvSpPr>
                <a:spLocks noChangeShapeType="1"/>
              </p:cNvSpPr>
              <p:nvPr/>
            </p:nvSpPr>
            <p:spPr bwMode="auto">
              <a:xfrm>
                <a:off x="3565" y="1412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2" name="Line 104"/>
              <p:cNvSpPr>
                <a:spLocks noChangeShapeType="1"/>
              </p:cNvSpPr>
              <p:nvPr/>
            </p:nvSpPr>
            <p:spPr bwMode="auto">
              <a:xfrm>
                <a:off x="3610" y="1412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3" name="Line 105"/>
              <p:cNvSpPr>
                <a:spLocks noChangeShapeType="1"/>
              </p:cNvSpPr>
              <p:nvPr/>
            </p:nvSpPr>
            <p:spPr bwMode="auto">
              <a:xfrm>
                <a:off x="3657" y="1412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4" name="Line 106"/>
              <p:cNvSpPr>
                <a:spLocks noChangeShapeType="1"/>
              </p:cNvSpPr>
              <p:nvPr/>
            </p:nvSpPr>
            <p:spPr bwMode="auto">
              <a:xfrm>
                <a:off x="3704" y="1412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5" name="Line 107"/>
              <p:cNvSpPr>
                <a:spLocks noChangeShapeType="1"/>
              </p:cNvSpPr>
              <p:nvPr/>
            </p:nvSpPr>
            <p:spPr bwMode="auto">
              <a:xfrm>
                <a:off x="3750" y="1412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6" name="Line 108"/>
              <p:cNvSpPr>
                <a:spLocks noChangeShapeType="1"/>
              </p:cNvSpPr>
              <p:nvPr/>
            </p:nvSpPr>
            <p:spPr bwMode="auto">
              <a:xfrm>
                <a:off x="3797" y="1412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7" name="Line 109"/>
              <p:cNvSpPr>
                <a:spLocks noChangeShapeType="1"/>
              </p:cNvSpPr>
              <p:nvPr/>
            </p:nvSpPr>
            <p:spPr bwMode="auto">
              <a:xfrm>
                <a:off x="3844" y="1412"/>
                <a:ext cx="19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8" name="Line 110"/>
              <p:cNvSpPr>
                <a:spLocks noChangeShapeType="1"/>
              </p:cNvSpPr>
              <p:nvPr/>
            </p:nvSpPr>
            <p:spPr bwMode="auto">
              <a:xfrm>
                <a:off x="3889" y="1412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99" name="Line 111"/>
              <p:cNvSpPr>
                <a:spLocks noChangeShapeType="1"/>
              </p:cNvSpPr>
              <p:nvPr/>
            </p:nvSpPr>
            <p:spPr bwMode="auto">
              <a:xfrm>
                <a:off x="3936" y="1412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00" name="Line 112"/>
              <p:cNvSpPr>
                <a:spLocks noChangeShapeType="1"/>
              </p:cNvSpPr>
              <p:nvPr/>
            </p:nvSpPr>
            <p:spPr bwMode="auto">
              <a:xfrm>
                <a:off x="3983" y="1412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01" name="Line 113"/>
              <p:cNvSpPr>
                <a:spLocks noChangeShapeType="1"/>
              </p:cNvSpPr>
              <p:nvPr/>
            </p:nvSpPr>
            <p:spPr bwMode="auto">
              <a:xfrm>
                <a:off x="4028" y="1412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02" name="Line 114"/>
              <p:cNvSpPr>
                <a:spLocks noChangeShapeType="1"/>
              </p:cNvSpPr>
              <p:nvPr/>
            </p:nvSpPr>
            <p:spPr bwMode="auto">
              <a:xfrm>
                <a:off x="4075" y="1412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03" name="Line 115"/>
              <p:cNvSpPr>
                <a:spLocks noChangeShapeType="1"/>
              </p:cNvSpPr>
              <p:nvPr/>
            </p:nvSpPr>
            <p:spPr bwMode="auto">
              <a:xfrm>
                <a:off x="4122" y="1412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04" name="Line 116"/>
              <p:cNvSpPr>
                <a:spLocks noChangeShapeType="1"/>
              </p:cNvSpPr>
              <p:nvPr/>
            </p:nvSpPr>
            <p:spPr bwMode="auto">
              <a:xfrm>
                <a:off x="4168" y="1412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05" name="Line 117"/>
              <p:cNvSpPr>
                <a:spLocks noChangeShapeType="1"/>
              </p:cNvSpPr>
              <p:nvPr/>
            </p:nvSpPr>
            <p:spPr bwMode="auto">
              <a:xfrm>
                <a:off x="4215" y="1412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06" name="Line 118"/>
              <p:cNvSpPr>
                <a:spLocks noChangeShapeType="1"/>
              </p:cNvSpPr>
              <p:nvPr/>
            </p:nvSpPr>
            <p:spPr bwMode="auto">
              <a:xfrm>
                <a:off x="4262" y="1412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707" name="Line 119"/>
              <p:cNvSpPr>
                <a:spLocks noChangeShapeType="1"/>
              </p:cNvSpPr>
              <p:nvPr/>
            </p:nvSpPr>
            <p:spPr bwMode="auto">
              <a:xfrm>
                <a:off x="4307" y="1412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7661" name="Group 140"/>
            <p:cNvGrpSpPr>
              <a:grpSpLocks/>
            </p:cNvGrpSpPr>
            <p:nvPr/>
          </p:nvGrpSpPr>
          <p:grpSpPr bwMode="auto">
            <a:xfrm>
              <a:off x="3471" y="2894"/>
              <a:ext cx="842" cy="1"/>
              <a:chOff x="3471" y="2894"/>
              <a:chExt cx="842" cy="1"/>
            </a:xfrm>
          </p:grpSpPr>
          <p:sp>
            <p:nvSpPr>
              <p:cNvPr id="67670" name="Line 121"/>
              <p:cNvSpPr>
                <a:spLocks noChangeShapeType="1"/>
              </p:cNvSpPr>
              <p:nvPr/>
            </p:nvSpPr>
            <p:spPr bwMode="auto">
              <a:xfrm>
                <a:off x="3471" y="2894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71" name="Line 122"/>
              <p:cNvSpPr>
                <a:spLocks noChangeShapeType="1"/>
              </p:cNvSpPr>
              <p:nvPr/>
            </p:nvSpPr>
            <p:spPr bwMode="auto">
              <a:xfrm>
                <a:off x="3518" y="2894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72" name="Line 123"/>
              <p:cNvSpPr>
                <a:spLocks noChangeShapeType="1"/>
              </p:cNvSpPr>
              <p:nvPr/>
            </p:nvSpPr>
            <p:spPr bwMode="auto">
              <a:xfrm>
                <a:off x="3565" y="2894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73" name="Line 124"/>
              <p:cNvSpPr>
                <a:spLocks noChangeShapeType="1"/>
              </p:cNvSpPr>
              <p:nvPr/>
            </p:nvSpPr>
            <p:spPr bwMode="auto">
              <a:xfrm>
                <a:off x="3610" y="2894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74" name="Line 125"/>
              <p:cNvSpPr>
                <a:spLocks noChangeShapeType="1"/>
              </p:cNvSpPr>
              <p:nvPr/>
            </p:nvSpPr>
            <p:spPr bwMode="auto">
              <a:xfrm>
                <a:off x="3657" y="2894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75" name="Line 126"/>
              <p:cNvSpPr>
                <a:spLocks noChangeShapeType="1"/>
              </p:cNvSpPr>
              <p:nvPr/>
            </p:nvSpPr>
            <p:spPr bwMode="auto">
              <a:xfrm>
                <a:off x="3704" y="2894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76" name="Line 127"/>
              <p:cNvSpPr>
                <a:spLocks noChangeShapeType="1"/>
              </p:cNvSpPr>
              <p:nvPr/>
            </p:nvSpPr>
            <p:spPr bwMode="auto">
              <a:xfrm>
                <a:off x="3750" y="2894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77" name="Line 128"/>
              <p:cNvSpPr>
                <a:spLocks noChangeShapeType="1"/>
              </p:cNvSpPr>
              <p:nvPr/>
            </p:nvSpPr>
            <p:spPr bwMode="auto">
              <a:xfrm>
                <a:off x="3797" y="2894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78" name="Line 129"/>
              <p:cNvSpPr>
                <a:spLocks noChangeShapeType="1"/>
              </p:cNvSpPr>
              <p:nvPr/>
            </p:nvSpPr>
            <p:spPr bwMode="auto">
              <a:xfrm>
                <a:off x="3844" y="2894"/>
                <a:ext cx="19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79" name="Line 130"/>
              <p:cNvSpPr>
                <a:spLocks noChangeShapeType="1"/>
              </p:cNvSpPr>
              <p:nvPr/>
            </p:nvSpPr>
            <p:spPr bwMode="auto">
              <a:xfrm>
                <a:off x="3889" y="2894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80" name="Line 131"/>
              <p:cNvSpPr>
                <a:spLocks noChangeShapeType="1"/>
              </p:cNvSpPr>
              <p:nvPr/>
            </p:nvSpPr>
            <p:spPr bwMode="auto">
              <a:xfrm>
                <a:off x="3936" y="2894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81" name="Line 132"/>
              <p:cNvSpPr>
                <a:spLocks noChangeShapeType="1"/>
              </p:cNvSpPr>
              <p:nvPr/>
            </p:nvSpPr>
            <p:spPr bwMode="auto">
              <a:xfrm>
                <a:off x="3983" y="2894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82" name="Line 133"/>
              <p:cNvSpPr>
                <a:spLocks noChangeShapeType="1"/>
              </p:cNvSpPr>
              <p:nvPr/>
            </p:nvSpPr>
            <p:spPr bwMode="auto">
              <a:xfrm>
                <a:off x="4028" y="2894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83" name="Line 134"/>
              <p:cNvSpPr>
                <a:spLocks noChangeShapeType="1"/>
              </p:cNvSpPr>
              <p:nvPr/>
            </p:nvSpPr>
            <p:spPr bwMode="auto">
              <a:xfrm>
                <a:off x="4075" y="2894"/>
                <a:ext cx="22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84" name="Line 135"/>
              <p:cNvSpPr>
                <a:spLocks noChangeShapeType="1"/>
              </p:cNvSpPr>
              <p:nvPr/>
            </p:nvSpPr>
            <p:spPr bwMode="auto">
              <a:xfrm>
                <a:off x="4122" y="2894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85" name="Line 136"/>
              <p:cNvSpPr>
                <a:spLocks noChangeShapeType="1"/>
              </p:cNvSpPr>
              <p:nvPr/>
            </p:nvSpPr>
            <p:spPr bwMode="auto">
              <a:xfrm>
                <a:off x="4168" y="2894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86" name="Line 137"/>
              <p:cNvSpPr>
                <a:spLocks noChangeShapeType="1"/>
              </p:cNvSpPr>
              <p:nvPr/>
            </p:nvSpPr>
            <p:spPr bwMode="auto">
              <a:xfrm>
                <a:off x="4215" y="2894"/>
                <a:ext cx="21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87" name="Line 138"/>
              <p:cNvSpPr>
                <a:spLocks noChangeShapeType="1"/>
              </p:cNvSpPr>
              <p:nvPr/>
            </p:nvSpPr>
            <p:spPr bwMode="auto">
              <a:xfrm>
                <a:off x="4262" y="2894"/>
                <a:ext cx="20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688" name="Line 139"/>
              <p:cNvSpPr>
                <a:spLocks noChangeShapeType="1"/>
              </p:cNvSpPr>
              <p:nvPr/>
            </p:nvSpPr>
            <p:spPr bwMode="auto">
              <a:xfrm>
                <a:off x="4307" y="2894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7662" name="Rectangle 141"/>
            <p:cNvSpPr>
              <a:spLocks noChangeArrowheads="1"/>
            </p:cNvSpPr>
            <p:nvPr/>
          </p:nvSpPr>
          <p:spPr bwMode="auto">
            <a:xfrm>
              <a:off x="2284" y="994"/>
              <a:ext cx="13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C</a:t>
              </a:r>
              <a:endParaRPr lang="en-US">
                <a:latin typeface="Arial" charset="0"/>
              </a:endParaRPr>
            </a:p>
          </p:txBody>
        </p:sp>
        <p:sp>
          <p:nvSpPr>
            <p:cNvPr id="67663" name="Rectangle 142"/>
            <p:cNvSpPr>
              <a:spLocks noChangeArrowheads="1"/>
            </p:cNvSpPr>
            <p:nvPr/>
          </p:nvSpPr>
          <p:spPr bwMode="auto">
            <a:xfrm>
              <a:off x="2625" y="994"/>
              <a:ext cx="14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O</a:t>
              </a:r>
              <a:endParaRPr lang="en-US">
                <a:latin typeface="Arial" charset="0"/>
              </a:endParaRPr>
            </a:p>
          </p:txBody>
        </p:sp>
        <p:sp>
          <p:nvSpPr>
            <p:cNvPr id="67664" name="Rectangle 143"/>
            <p:cNvSpPr>
              <a:spLocks noChangeArrowheads="1"/>
            </p:cNvSpPr>
            <p:nvPr/>
          </p:nvSpPr>
          <p:spPr bwMode="auto">
            <a:xfrm>
              <a:off x="2966" y="994"/>
              <a:ext cx="128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P</a:t>
              </a:r>
              <a:endParaRPr lang="en-US">
                <a:latin typeface="Arial" charset="0"/>
              </a:endParaRPr>
            </a:p>
          </p:txBody>
        </p:sp>
        <p:sp>
          <p:nvSpPr>
            <p:cNvPr id="67665" name="Rectangle 144"/>
            <p:cNvSpPr>
              <a:spLocks noChangeArrowheads="1"/>
            </p:cNvSpPr>
            <p:nvPr/>
          </p:nvSpPr>
          <p:spPr bwMode="auto">
            <a:xfrm>
              <a:off x="3306" y="994"/>
              <a:ext cx="128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S</a:t>
              </a:r>
              <a:endParaRPr lang="en-US">
                <a:latin typeface="Arial" charset="0"/>
              </a:endParaRPr>
            </a:p>
          </p:txBody>
        </p:sp>
        <p:sp>
          <p:nvSpPr>
            <p:cNvPr id="67666" name="Rectangle 145"/>
            <p:cNvSpPr>
              <a:spLocks noChangeArrowheads="1"/>
            </p:cNvSpPr>
            <p:nvPr/>
          </p:nvSpPr>
          <p:spPr bwMode="auto">
            <a:xfrm>
              <a:off x="2299" y="2476"/>
              <a:ext cx="13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C</a:t>
              </a:r>
              <a:endParaRPr lang="en-US">
                <a:latin typeface="Arial" charset="0"/>
              </a:endParaRPr>
            </a:p>
          </p:txBody>
        </p:sp>
        <p:sp>
          <p:nvSpPr>
            <p:cNvPr id="67667" name="Rectangle 146"/>
            <p:cNvSpPr>
              <a:spLocks noChangeArrowheads="1"/>
            </p:cNvSpPr>
            <p:nvPr/>
          </p:nvSpPr>
          <p:spPr bwMode="auto">
            <a:xfrm>
              <a:off x="2641" y="2476"/>
              <a:ext cx="149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O</a:t>
              </a:r>
              <a:endParaRPr lang="en-US">
                <a:latin typeface="Arial" charset="0"/>
              </a:endParaRPr>
            </a:p>
          </p:txBody>
        </p:sp>
        <p:sp>
          <p:nvSpPr>
            <p:cNvPr id="67668" name="Rectangle 147"/>
            <p:cNvSpPr>
              <a:spLocks noChangeArrowheads="1"/>
            </p:cNvSpPr>
            <p:nvPr/>
          </p:nvSpPr>
          <p:spPr bwMode="auto">
            <a:xfrm>
              <a:off x="2980" y="2476"/>
              <a:ext cx="128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P</a:t>
              </a:r>
              <a:endParaRPr lang="en-US">
                <a:latin typeface="Arial" charset="0"/>
              </a:endParaRPr>
            </a:p>
          </p:txBody>
        </p:sp>
        <p:sp>
          <p:nvSpPr>
            <p:cNvPr id="67669" name="Rectangle 148"/>
            <p:cNvSpPr>
              <a:spLocks noChangeArrowheads="1"/>
            </p:cNvSpPr>
            <p:nvPr/>
          </p:nvSpPr>
          <p:spPr bwMode="auto">
            <a:xfrm>
              <a:off x="3321" y="2476"/>
              <a:ext cx="128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S</a:t>
              </a:r>
              <a:endParaRPr lang="en-US">
                <a:latin typeface="Arial" charset="0"/>
              </a:endParaRPr>
            </a:p>
          </p:txBody>
        </p:sp>
      </p:grpSp>
      <p:pic>
        <p:nvPicPr>
          <p:cNvPr id="67589" name="Picture 15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8CD45-1203-4484-B233-8BF38ABF4945}" type="slidenum">
              <a:rPr lang="en-US"/>
              <a:pPr/>
              <a:t>34</a:t>
            </a:fld>
            <a:endParaRPr lang="en-US"/>
          </a:p>
        </p:txBody>
      </p:sp>
      <p:sp>
        <p:nvSpPr>
          <p:cNvPr id="8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69636" name="Group 87"/>
          <p:cNvGrpSpPr>
            <a:grpSpLocks/>
          </p:cNvGrpSpPr>
          <p:nvPr/>
        </p:nvGrpSpPr>
        <p:grpSpPr bwMode="auto">
          <a:xfrm>
            <a:off x="2692400" y="198438"/>
            <a:ext cx="3754438" cy="6021387"/>
            <a:chOff x="1696" y="125"/>
            <a:chExt cx="2365" cy="3793"/>
          </a:xfrm>
        </p:grpSpPr>
        <p:sp>
          <p:nvSpPr>
            <p:cNvPr id="69638" name="Rectangle 3"/>
            <p:cNvSpPr>
              <a:spLocks noChangeArrowheads="1"/>
            </p:cNvSpPr>
            <p:nvPr/>
          </p:nvSpPr>
          <p:spPr bwMode="auto">
            <a:xfrm>
              <a:off x="2135" y="819"/>
              <a:ext cx="1920" cy="23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39" name="Rectangle 4"/>
            <p:cNvSpPr>
              <a:spLocks noChangeArrowheads="1"/>
            </p:cNvSpPr>
            <p:nvPr/>
          </p:nvSpPr>
          <p:spPr bwMode="auto">
            <a:xfrm>
              <a:off x="2130" y="814"/>
              <a:ext cx="1931" cy="2367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9640" name="Group 23"/>
            <p:cNvGrpSpPr>
              <a:grpSpLocks/>
            </p:cNvGrpSpPr>
            <p:nvPr/>
          </p:nvGrpSpPr>
          <p:grpSpPr bwMode="auto">
            <a:xfrm>
              <a:off x="2141" y="948"/>
              <a:ext cx="1914" cy="2105"/>
              <a:chOff x="2141" y="948"/>
              <a:chExt cx="1914" cy="2105"/>
            </a:xfrm>
          </p:grpSpPr>
          <p:sp>
            <p:nvSpPr>
              <p:cNvPr id="69702" name="Line 5"/>
              <p:cNvSpPr>
                <a:spLocks noChangeShapeType="1"/>
              </p:cNvSpPr>
              <p:nvPr/>
            </p:nvSpPr>
            <p:spPr bwMode="auto">
              <a:xfrm>
                <a:off x="2141" y="1300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03" name="Line 6"/>
              <p:cNvSpPr>
                <a:spLocks noChangeShapeType="1"/>
              </p:cNvSpPr>
              <p:nvPr/>
            </p:nvSpPr>
            <p:spPr bwMode="auto">
              <a:xfrm>
                <a:off x="2141" y="1529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04" name="Line 7"/>
              <p:cNvSpPr>
                <a:spLocks noChangeShapeType="1"/>
              </p:cNvSpPr>
              <p:nvPr/>
            </p:nvSpPr>
            <p:spPr bwMode="auto">
              <a:xfrm>
                <a:off x="2141" y="1764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05" name="Line 8"/>
              <p:cNvSpPr>
                <a:spLocks noChangeShapeType="1"/>
              </p:cNvSpPr>
              <p:nvPr/>
            </p:nvSpPr>
            <p:spPr bwMode="auto">
              <a:xfrm>
                <a:off x="2141" y="1999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06" name="Line 9"/>
              <p:cNvSpPr>
                <a:spLocks noChangeShapeType="1"/>
              </p:cNvSpPr>
              <p:nvPr/>
            </p:nvSpPr>
            <p:spPr bwMode="auto">
              <a:xfrm>
                <a:off x="2141" y="2235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07" name="Line 10"/>
              <p:cNvSpPr>
                <a:spLocks noChangeShapeType="1"/>
              </p:cNvSpPr>
              <p:nvPr/>
            </p:nvSpPr>
            <p:spPr bwMode="auto">
              <a:xfrm>
                <a:off x="2141" y="2470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08" name="Line 11"/>
              <p:cNvSpPr>
                <a:spLocks noChangeShapeType="1"/>
              </p:cNvSpPr>
              <p:nvPr/>
            </p:nvSpPr>
            <p:spPr bwMode="auto">
              <a:xfrm>
                <a:off x="2141" y="2700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09" name="Line 12"/>
              <p:cNvSpPr>
                <a:spLocks noChangeShapeType="1"/>
              </p:cNvSpPr>
              <p:nvPr/>
            </p:nvSpPr>
            <p:spPr bwMode="auto">
              <a:xfrm>
                <a:off x="2141" y="2936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0" name="Line 13"/>
              <p:cNvSpPr>
                <a:spLocks noChangeShapeType="1"/>
              </p:cNvSpPr>
              <p:nvPr/>
            </p:nvSpPr>
            <p:spPr bwMode="auto">
              <a:xfrm>
                <a:off x="2141" y="1183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1" name="Line 14"/>
              <p:cNvSpPr>
                <a:spLocks noChangeShapeType="1"/>
              </p:cNvSpPr>
              <p:nvPr/>
            </p:nvSpPr>
            <p:spPr bwMode="auto">
              <a:xfrm>
                <a:off x="2141" y="1418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2" name="Line 15"/>
              <p:cNvSpPr>
                <a:spLocks noChangeShapeType="1"/>
              </p:cNvSpPr>
              <p:nvPr/>
            </p:nvSpPr>
            <p:spPr bwMode="auto">
              <a:xfrm>
                <a:off x="2141" y="1647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3" name="Line 16"/>
              <p:cNvSpPr>
                <a:spLocks noChangeShapeType="1"/>
              </p:cNvSpPr>
              <p:nvPr/>
            </p:nvSpPr>
            <p:spPr bwMode="auto">
              <a:xfrm>
                <a:off x="2141" y="1883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4" name="Line 17"/>
              <p:cNvSpPr>
                <a:spLocks noChangeShapeType="1"/>
              </p:cNvSpPr>
              <p:nvPr/>
            </p:nvSpPr>
            <p:spPr bwMode="auto">
              <a:xfrm>
                <a:off x="2141" y="2118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5" name="Line 18"/>
              <p:cNvSpPr>
                <a:spLocks noChangeShapeType="1"/>
              </p:cNvSpPr>
              <p:nvPr/>
            </p:nvSpPr>
            <p:spPr bwMode="auto">
              <a:xfrm>
                <a:off x="2141" y="2353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6" name="Line 19"/>
              <p:cNvSpPr>
                <a:spLocks noChangeShapeType="1"/>
              </p:cNvSpPr>
              <p:nvPr/>
            </p:nvSpPr>
            <p:spPr bwMode="auto">
              <a:xfrm>
                <a:off x="2141" y="2582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7" name="Line 20"/>
              <p:cNvSpPr>
                <a:spLocks noChangeShapeType="1"/>
              </p:cNvSpPr>
              <p:nvPr/>
            </p:nvSpPr>
            <p:spPr bwMode="auto">
              <a:xfrm>
                <a:off x="2141" y="2817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8" name="Line 21"/>
              <p:cNvSpPr>
                <a:spLocks noChangeShapeType="1"/>
              </p:cNvSpPr>
              <p:nvPr/>
            </p:nvSpPr>
            <p:spPr bwMode="auto">
              <a:xfrm>
                <a:off x="2141" y="3052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19" name="Line 22"/>
              <p:cNvSpPr>
                <a:spLocks noChangeShapeType="1"/>
              </p:cNvSpPr>
              <p:nvPr/>
            </p:nvSpPr>
            <p:spPr bwMode="auto">
              <a:xfrm>
                <a:off x="2141" y="948"/>
                <a:ext cx="1914" cy="1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9641" name="Group 27"/>
            <p:cNvGrpSpPr>
              <a:grpSpLocks/>
            </p:cNvGrpSpPr>
            <p:nvPr/>
          </p:nvGrpSpPr>
          <p:grpSpPr bwMode="auto">
            <a:xfrm>
              <a:off x="1873" y="3766"/>
              <a:ext cx="140" cy="1"/>
              <a:chOff x="1873" y="3736"/>
              <a:chExt cx="140" cy="1"/>
            </a:xfrm>
          </p:grpSpPr>
          <p:sp>
            <p:nvSpPr>
              <p:cNvPr id="69699" name="Line 24"/>
              <p:cNvSpPr>
                <a:spLocks noChangeShapeType="1"/>
              </p:cNvSpPr>
              <p:nvPr/>
            </p:nvSpPr>
            <p:spPr bwMode="auto">
              <a:xfrm>
                <a:off x="1873" y="3736"/>
                <a:ext cx="23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00" name="Line 25"/>
              <p:cNvSpPr>
                <a:spLocks noChangeShapeType="1"/>
              </p:cNvSpPr>
              <p:nvPr/>
            </p:nvSpPr>
            <p:spPr bwMode="auto">
              <a:xfrm>
                <a:off x="1931" y="3736"/>
                <a:ext cx="24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701" name="Line 26"/>
              <p:cNvSpPr>
                <a:spLocks noChangeShapeType="1"/>
              </p:cNvSpPr>
              <p:nvPr/>
            </p:nvSpPr>
            <p:spPr bwMode="auto">
              <a:xfrm>
                <a:off x="1990" y="3736"/>
                <a:ext cx="23" cy="1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9642" name="Rectangle 28"/>
            <p:cNvSpPr>
              <a:spLocks noChangeArrowheads="1"/>
            </p:cNvSpPr>
            <p:nvPr/>
          </p:nvSpPr>
          <p:spPr bwMode="auto">
            <a:xfrm>
              <a:off x="1925" y="787"/>
              <a:ext cx="14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100</a:t>
              </a:r>
              <a:endParaRPr lang="en-US">
                <a:latin typeface="Arial" charset="0"/>
              </a:endParaRPr>
            </a:p>
          </p:txBody>
        </p:sp>
        <p:sp>
          <p:nvSpPr>
            <p:cNvPr id="69643" name="Rectangle 29"/>
            <p:cNvSpPr>
              <a:spLocks noChangeArrowheads="1"/>
            </p:cNvSpPr>
            <p:nvPr/>
          </p:nvSpPr>
          <p:spPr bwMode="auto">
            <a:xfrm>
              <a:off x="1995" y="90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44" name="Rectangle 30"/>
            <p:cNvSpPr>
              <a:spLocks noChangeArrowheads="1"/>
            </p:cNvSpPr>
            <p:nvPr/>
          </p:nvSpPr>
          <p:spPr bwMode="auto">
            <a:xfrm>
              <a:off x="1974" y="1022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90</a:t>
              </a:r>
              <a:endParaRPr lang="en-US">
                <a:latin typeface="Arial" charset="0"/>
              </a:endParaRPr>
            </a:p>
          </p:txBody>
        </p:sp>
        <p:sp>
          <p:nvSpPr>
            <p:cNvPr id="69645" name="Rectangle 31"/>
            <p:cNvSpPr>
              <a:spLocks noChangeArrowheads="1"/>
            </p:cNvSpPr>
            <p:nvPr/>
          </p:nvSpPr>
          <p:spPr bwMode="auto">
            <a:xfrm>
              <a:off x="1961" y="1140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46" name="Rectangle 32"/>
            <p:cNvSpPr>
              <a:spLocks noChangeArrowheads="1"/>
            </p:cNvSpPr>
            <p:nvPr/>
          </p:nvSpPr>
          <p:spPr bwMode="auto">
            <a:xfrm>
              <a:off x="1974" y="1257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80</a:t>
              </a:r>
              <a:endParaRPr lang="en-US">
                <a:latin typeface="Arial" charset="0"/>
              </a:endParaRPr>
            </a:p>
          </p:txBody>
        </p:sp>
        <p:sp>
          <p:nvSpPr>
            <p:cNvPr id="69647" name="Rectangle 33"/>
            <p:cNvSpPr>
              <a:spLocks noChangeArrowheads="1"/>
            </p:cNvSpPr>
            <p:nvPr/>
          </p:nvSpPr>
          <p:spPr bwMode="auto">
            <a:xfrm>
              <a:off x="1874" y="137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48" name="Rectangle 34"/>
            <p:cNvSpPr>
              <a:spLocks noChangeArrowheads="1"/>
            </p:cNvSpPr>
            <p:nvPr/>
          </p:nvSpPr>
          <p:spPr bwMode="auto">
            <a:xfrm>
              <a:off x="1974" y="1492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70</a:t>
              </a:r>
              <a:endParaRPr lang="en-US">
                <a:latin typeface="Arial" charset="0"/>
              </a:endParaRPr>
            </a:p>
          </p:txBody>
        </p:sp>
        <p:sp>
          <p:nvSpPr>
            <p:cNvPr id="69649" name="Rectangle 35"/>
            <p:cNvSpPr>
              <a:spLocks noChangeArrowheads="1"/>
            </p:cNvSpPr>
            <p:nvPr/>
          </p:nvSpPr>
          <p:spPr bwMode="auto">
            <a:xfrm>
              <a:off x="1961" y="1610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50" name="Rectangle 36"/>
            <p:cNvSpPr>
              <a:spLocks noChangeArrowheads="1"/>
            </p:cNvSpPr>
            <p:nvPr/>
          </p:nvSpPr>
          <p:spPr bwMode="auto">
            <a:xfrm>
              <a:off x="1974" y="1727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60</a:t>
              </a:r>
              <a:endParaRPr lang="en-US">
                <a:latin typeface="Arial" charset="0"/>
              </a:endParaRPr>
            </a:p>
          </p:txBody>
        </p:sp>
        <p:sp>
          <p:nvSpPr>
            <p:cNvPr id="69651" name="Rectangle 37"/>
            <p:cNvSpPr>
              <a:spLocks noChangeArrowheads="1"/>
            </p:cNvSpPr>
            <p:nvPr/>
          </p:nvSpPr>
          <p:spPr bwMode="auto">
            <a:xfrm>
              <a:off x="1960" y="184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52" name="Rectangle 38"/>
            <p:cNvSpPr>
              <a:spLocks noChangeArrowheads="1"/>
            </p:cNvSpPr>
            <p:nvPr/>
          </p:nvSpPr>
          <p:spPr bwMode="auto">
            <a:xfrm>
              <a:off x="1974" y="1962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50</a:t>
              </a:r>
              <a:endParaRPr lang="en-US">
                <a:latin typeface="Arial" charset="0"/>
              </a:endParaRPr>
            </a:p>
          </p:txBody>
        </p:sp>
        <p:sp>
          <p:nvSpPr>
            <p:cNvPr id="69653" name="Rectangle 39"/>
            <p:cNvSpPr>
              <a:spLocks noChangeArrowheads="1"/>
            </p:cNvSpPr>
            <p:nvPr/>
          </p:nvSpPr>
          <p:spPr bwMode="auto">
            <a:xfrm>
              <a:off x="1874" y="2081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54" name="Rectangle 40"/>
            <p:cNvSpPr>
              <a:spLocks noChangeArrowheads="1"/>
            </p:cNvSpPr>
            <p:nvPr/>
          </p:nvSpPr>
          <p:spPr bwMode="auto">
            <a:xfrm>
              <a:off x="1974" y="2197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40</a:t>
              </a:r>
              <a:endParaRPr lang="en-US">
                <a:latin typeface="Arial" charset="0"/>
              </a:endParaRPr>
            </a:p>
          </p:txBody>
        </p:sp>
        <p:sp>
          <p:nvSpPr>
            <p:cNvPr id="69655" name="Rectangle 41"/>
            <p:cNvSpPr>
              <a:spLocks noChangeArrowheads="1"/>
            </p:cNvSpPr>
            <p:nvPr/>
          </p:nvSpPr>
          <p:spPr bwMode="auto">
            <a:xfrm>
              <a:off x="1961" y="2316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56" name="Rectangle 42"/>
            <p:cNvSpPr>
              <a:spLocks noChangeArrowheads="1"/>
            </p:cNvSpPr>
            <p:nvPr/>
          </p:nvSpPr>
          <p:spPr bwMode="auto">
            <a:xfrm>
              <a:off x="1974" y="2433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30</a:t>
              </a:r>
              <a:endParaRPr lang="en-US">
                <a:latin typeface="Arial" charset="0"/>
              </a:endParaRPr>
            </a:p>
          </p:txBody>
        </p:sp>
        <p:sp>
          <p:nvSpPr>
            <p:cNvPr id="69657" name="Rectangle 43"/>
            <p:cNvSpPr>
              <a:spLocks noChangeArrowheads="1"/>
            </p:cNvSpPr>
            <p:nvPr/>
          </p:nvSpPr>
          <p:spPr bwMode="auto">
            <a:xfrm>
              <a:off x="1920" y="2551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58" name="Rectangle 44"/>
            <p:cNvSpPr>
              <a:spLocks noChangeArrowheads="1"/>
            </p:cNvSpPr>
            <p:nvPr/>
          </p:nvSpPr>
          <p:spPr bwMode="auto">
            <a:xfrm>
              <a:off x="1974" y="2668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20</a:t>
              </a:r>
              <a:endParaRPr lang="en-US">
                <a:latin typeface="Arial" charset="0"/>
              </a:endParaRPr>
            </a:p>
          </p:txBody>
        </p:sp>
        <p:sp>
          <p:nvSpPr>
            <p:cNvPr id="69659" name="Rectangle 45"/>
            <p:cNvSpPr>
              <a:spLocks noChangeArrowheads="1"/>
            </p:cNvSpPr>
            <p:nvPr/>
          </p:nvSpPr>
          <p:spPr bwMode="auto">
            <a:xfrm>
              <a:off x="1919" y="2786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60" name="Rectangle 46"/>
            <p:cNvSpPr>
              <a:spLocks noChangeArrowheads="1"/>
            </p:cNvSpPr>
            <p:nvPr/>
          </p:nvSpPr>
          <p:spPr bwMode="auto">
            <a:xfrm>
              <a:off x="1974" y="2903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>
                <a:latin typeface="Arial" charset="0"/>
              </a:endParaRPr>
            </a:p>
          </p:txBody>
        </p:sp>
        <p:sp>
          <p:nvSpPr>
            <p:cNvPr id="69661" name="Rectangle 47"/>
            <p:cNvSpPr>
              <a:spLocks noChangeArrowheads="1"/>
            </p:cNvSpPr>
            <p:nvPr/>
          </p:nvSpPr>
          <p:spPr bwMode="auto">
            <a:xfrm>
              <a:off x="1919" y="3021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69662" name="Rectangle 48"/>
            <p:cNvSpPr>
              <a:spLocks noChangeArrowheads="1"/>
            </p:cNvSpPr>
            <p:nvPr/>
          </p:nvSpPr>
          <p:spPr bwMode="auto">
            <a:xfrm>
              <a:off x="2023" y="3138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0</a:t>
              </a:r>
              <a:endParaRPr lang="en-US">
                <a:latin typeface="Arial" charset="0"/>
              </a:endParaRPr>
            </a:p>
          </p:txBody>
        </p:sp>
        <p:sp>
          <p:nvSpPr>
            <p:cNvPr id="69663" name="Rectangle 49"/>
            <p:cNvSpPr>
              <a:spLocks noChangeArrowheads="1"/>
            </p:cNvSpPr>
            <p:nvPr/>
          </p:nvSpPr>
          <p:spPr bwMode="auto">
            <a:xfrm>
              <a:off x="1738" y="125"/>
              <a:ext cx="22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Name: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69664" name="Group 86"/>
            <p:cNvGrpSpPr>
              <a:grpSpLocks/>
            </p:cNvGrpSpPr>
            <p:nvPr/>
          </p:nvGrpSpPr>
          <p:grpSpPr bwMode="auto">
            <a:xfrm>
              <a:off x="2133" y="370"/>
              <a:ext cx="1896" cy="307"/>
              <a:chOff x="525" y="370"/>
              <a:chExt cx="1896" cy="307"/>
            </a:xfrm>
          </p:grpSpPr>
          <p:sp>
            <p:nvSpPr>
              <p:cNvPr id="69697" name="Rectangle 50"/>
              <p:cNvSpPr>
                <a:spLocks noChangeArrowheads="1"/>
              </p:cNvSpPr>
              <p:nvPr/>
            </p:nvSpPr>
            <p:spPr bwMode="auto">
              <a:xfrm>
                <a:off x="525" y="370"/>
                <a:ext cx="189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800" b="1">
                    <a:solidFill>
                      <a:srgbClr val="000000"/>
                    </a:solidFill>
                    <a:latin typeface="Arial" charset="0"/>
                  </a:rPr>
                  <a:t>Error Monitoring Controlled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9698" name="Rectangle 53"/>
              <p:cNvSpPr>
                <a:spLocks noChangeArrowheads="1"/>
              </p:cNvSpPr>
              <p:nvPr/>
            </p:nvSpPr>
            <p:spPr bwMode="auto">
              <a:xfrm>
                <a:off x="654" y="504"/>
                <a:ext cx="164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800" b="1">
                    <a:solidFill>
                      <a:srgbClr val="000000"/>
                    </a:solidFill>
                    <a:latin typeface="Arial" charset="0"/>
                  </a:rPr>
                  <a:t>Practice Progress Chart</a:t>
                </a:r>
                <a:endParaRPr lang="en-US">
                  <a:latin typeface="Arial" charset="0"/>
                </a:endParaRPr>
              </a:p>
            </p:txBody>
          </p:sp>
        </p:grpSp>
        <p:sp>
          <p:nvSpPr>
            <p:cNvPr id="69665" name="Line 54"/>
            <p:cNvSpPr>
              <a:spLocks noChangeShapeType="1"/>
            </p:cNvSpPr>
            <p:nvPr/>
          </p:nvSpPr>
          <p:spPr bwMode="auto">
            <a:xfrm>
              <a:off x="1968" y="191"/>
              <a:ext cx="173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9666" name="Group 63"/>
            <p:cNvGrpSpPr>
              <a:grpSpLocks/>
            </p:cNvGrpSpPr>
            <p:nvPr/>
          </p:nvGrpSpPr>
          <p:grpSpPr bwMode="auto">
            <a:xfrm>
              <a:off x="2304" y="3191"/>
              <a:ext cx="1600" cy="134"/>
              <a:chOff x="2304" y="3191"/>
              <a:chExt cx="1600" cy="134"/>
            </a:xfrm>
          </p:grpSpPr>
          <p:sp>
            <p:nvSpPr>
              <p:cNvPr id="69689" name="Rectangle 55"/>
              <p:cNvSpPr>
                <a:spLocks noChangeArrowheads="1"/>
              </p:cNvSpPr>
              <p:nvPr/>
            </p:nvSpPr>
            <p:spPr bwMode="auto">
              <a:xfrm>
                <a:off x="2304" y="3191"/>
                <a:ext cx="81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A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9690" name="Rectangle 56"/>
              <p:cNvSpPr>
                <a:spLocks noChangeArrowheads="1"/>
              </p:cNvSpPr>
              <p:nvPr/>
            </p:nvSpPr>
            <p:spPr bwMode="auto">
              <a:xfrm>
                <a:off x="2524" y="3191"/>
                <a:ext cx="81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B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9691" name="Rectangle 57"/>
              <p:cNvSpPr>
                <a:spLocks noChangeArrowheads="1"/>
              </p:cNvSpPr>
              <p:nvPr/>
            </p:nvSpPr>
            <p:spPr bwMode="auto">
              <a:xfrm>
                <a:off x="2729" y="3191"/>
                <a:ext cx="81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C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9692" name="Rectangle 58"/>
              <p:cNvSpPr>
                <a:spLocks noChangeArrowheads="1"/>
              </p:cNvSpPr>
              <p:nvPr/>
            </p:nvSpPr>
            <p:spPr bwMode="auto">
              <a:xfrm>
                <a:off x="2960" y="3191"/>
                <a:ext cx="81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D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9693" name="Rectangle 59"/>
              <p:cNvSpPr>
                <a:spLocks noChangeArrowheads="1"/>
              </p:cNvSpPr>
              <p:nvPr/>
            </p:nvSpPr>
            <p:spPr bwMode="auto">
              <a:xfrm>
                <a:off x="3177" y="3191"/>
                <a:ext cx="7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9694" name="Rectangle 60"/>
              <p:cNvSpPr>
                <a:spLocks noChangeArrowheads="1"/>
              </p:cNvSpPr>
              <p:nvPr/>
            </p:nvSpPr>
            <p:spPr bwMode="auto">
              <a:xfrm>
                <a:off x="3403" y="3191"/>
                <a:ext cx="6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F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9695" name="Rectangle 61"/>
              <p:cNvSpPr>
                <a:spLocks noChangeArrowheads="1"/>
              </p:cNvSpPr>
              <p:nvPr/>
            </p:nvSpPr>
            <p:spPr bwMode="auto">
              <a:xfrm>
                <a:off x="3601" y="3191"/>
                <a:ext cx="8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G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9696" name="Rectangle 62"/>
              <p:cNvSpPr>
                <a:spLocks noChangeArrowheads="1"/>
              </p:cNvSpPr>
              <p:nvPr/>
            </p:nvSpPr>
            <p:spPr bwMode="auto">
              <a:xfrm>
                <a:off x="3823" y="3191"/>
                <a:ext cx="81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 b="1">
                    <a:solidFill>
                      <a:srgbClr val="000000"/>
                    </a:solidFill>
                    <a:latin typeface="Arial" charset="0"/>
                  </a:rPr>
                  <a:t>H</a:t>
                </a:r>
                <a:endParaRPr lang="en-US">
                  <a:latin typeface="Arial" charset="0"/>
                </a:endParaRPr>
              </a:p>
            </p:txBody>
          </p:sp>
        </p:grpSp>
        <p:sp>
          <p:nvSpPr>
            <p:cNvPr id="69667" name="Line 64"/>
            <p:cNvSpPr>
              <a:spLocks noChangeShapeType="1"/>
            </p:cNvSpPr>
            <p:nvPr/>
          </p:nvSpPr>
          <p:spPr bwMode="auto">
            <a:xfrm>
              <a:off x="2135" y="1055"/>
              <a:ext cx="1903" cy="1"/>
            </a:xfrm>
            <a:prstGeom prst="line">
              <a:avLst/>
            </a:prstGeom>
            <a:noFill/>
            <a:ln w="365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9668" name="Group 73"/>
            <p:cNvGrpSpPr>
              <a:grpSpLocks/>
            </p:cNvGrpSpPr>
            <p:nvPr/>
          </p:nvGrpSpPr>
          <p:grpSpPr bwMode="auto">
            <a:xfrm>
              <a:off x="2333" y="819"/>
              <a:ext cx="1514" cy="2356"/>
              <a:chOff x="2333" y="819"/>
              <a:chExt cx="1514" cy="2356"/>
            </a:xfrm>
          </p:grpSpPr>
          <p:sp>
            <p:nvSpPr>
              <p:cNvPr id="69681" name="Line 65"/>
              <p:cNvSpPr>
                <a:spLocks noChangeShapeType="1"/>
              </p:cNvSpPr>
              <p:nvPr/>
            </p:nvSpPr>
            <p:spPr bwMode="auto">
              <a:xfrm>
                <a:off x="2333" y="819"/>
                <a:ext cx="1" cy="23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82" name="Line 66"/>
              <p:cNvSpPr>
                <a:spLocks noChangeShapeType="1"/>
              </p:cNvSpPr>
              <p:nvPr/>
            </p:nvSpPr>
            <p:spPr bwMode="auto">
              <a:xfrm>
                <a:off x="2548" y="819"/>
                <a:ext cx="1" cy="23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83" name="Line 67"/>
              <p:cNvSpPr>
                <a:spLocks noChangeShapeType="1"/>
              </p:cNvSpPr>
              <p:nvPr/>
            </p:nvSpPr>
            <p:spPr bwMode="auto">
              <a:xfrm>
                <a:off x="2763" y="819"/>
                <a:ext cx="1" cy="23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84" name="Line 68"/>
              <p:cNvSpPr>
                <a:spLocks noChangeShapeType="1"/>
              </p:cNvSpPr>
              <p:nvPr/>
            </p:nvSpPr>
            <p:spPr bwMode="auto">
              <a:xfrm>
                <a:off x="2979" y="819"/>
                <a:ext cx="1" cy="23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85" name="Line 69"/>
              <p:cNvSpPr>
                <a:spLocks noChangeShapeType="1"/>
              </p:cNvSpPr>
              <p:nvPr/>
            </p:nvSpPr>
            <p:spPr bwMode="auto">
              <a:xfrm>
                <a:off x="3194" y="819"/>
                <a:ext cx="1" cy="23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86" name="Line 70"/>
              <p:cNvSpPr>
                <a:spLocks noChangeShapeType="1"/>
              </p:cNvSpPr>
              <p:nvPr/>
            </p:nvSpPr>
            <p:spPr bwMode="auto">
              <a:xfrm>
                <a:off x="3415" y="819"/>
                <a:ext cx="1" cy="23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87" name="Line 71"/>
              <p:cNvSpPr>
                <a:spLocks noChangeShapeType="1"/>
              </p:cNvSpPr>
              <p:nvPr/>
            </p:nvSpPr>
            <p:spPr bwMode="auto">
              <a:xfrm>
                <a:off x="3630" y="819"/>
                <a:ext cx="1" cy="23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688" name="Line 72"/>
              <p:cNvSpPr>
                <a:spLocks noChangeShapeType="1"/>
              </p:cNvSpPr>
              <p:nvPr/>
            </p:nvSpPr>
            <p:spPr bwMode="auto">
              <a:xfrm>
                <a:off x="3846" y="819"/>
                <a:ext cx="1" cy="235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9669" name="Rectangle 74"/>
            <p:cNvSpPr>
              <a:spLocks noChangeArrowheads="1"/>
            </p:cNvSpPr>
            <p:nvPr/>
          </p:nvSpPr>
          <p:spPr bwMode="auto">
            <a:xfrm>
              <a:off x="1798" y="3729"/>
              <a:ext cx="86" cy="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70" name="Rectangle 75"/>
            <p:cNvSpPr>
              <a:spLocks noChangeArrowheads="1"/>
            </p:cNvSpPr>
            <p:nvPr/>
          </p:nvSpPr>
          <p:spPr bwMode="auto">
            <a:xfrm>
              <a:off x="2042" y="3735"/>
              <a:ext cx="88" cy="6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71" name="Rectangle 76"/>
            <p:cNvSpPr>
              <a:spLocks noChangeArrowheads="1"/>
            </p:cNvSpPr>
            <p:nvPr/>
          </p:nvSpPr>
          <p:spPr bwMode="auto">
            <a:xfrm>
              <a:off x="2617" y="3373"/>
              <a:ext cx="87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Arial" charset="0"/>
                </a:rPr>
                <a:t>Practice Attempts</a:t>
              </a:r>
              <a:endParaRPr lang="en-US">
                <a:latin typeface="Arial" charset="0"/>
              </a:endParaRPr>
            </a:p>
          </p:txBody>
        </p:sp>
        <p:sp>
          <p:nvSpPr>
            <p:cNvPr id="69672" name="Rectangle 77"/>
            <p:cNvSpPr>
              <a:spLocks noChangeArrowheads="1"/>
            </p:cNvSpPr>
            <p:nvPr/>
          </p:nvSpPr>
          <p:spPr bwMode="auto">
            <a:xfrm>
              <a:off x="2170" y="3608"/>
              <a:ext cx="130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- Percentage of errors detected</a:t>
              </a:r>
              <a:endParaRPr lang="en-US">
                <a:latin typeface="Arial" charset="0"/>
              </a:endParaRPr>
            </a:p>
          </p:txBody>
        </p:sp>
        <p:sp>
          <p:nvSpPr>
            <p:cNvPr id="69673" name="Rectangle 78"/>
            <p:cNvSpPr>
              <a:spLocks noChangeArrowheads="1"/>
            </p:cNvSpPr>
            <p:nvPr/>
          </p:nvSpPr>
          <p:spPr bwMode="auto">
            <a:xfrm>
              <a:off x="2170" y="3709"/>
              <a:ext cx="134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- Percentage of errors corrected</a:t>
              </a:r>
              <a:endParaRPr lang="en-US">
                <a:latin typeface="Arial" charset="0"/>
              </a:endParaRPr>
            </a:p>
          </p:txBody>
        </p:sp>
        <p:sp>
          <p:nvSpPr>
            <p:cNvPr id="69674" name="Rectangle 79"/>
            <p:cNvSpPr>
              <a:spLocks noChangeArrowheads="1"/>
            </p:cNvSpPr>
            <p:nvPr/>
          </p:nvSpPr>
          <p:spPr bwMode="auto">
            <a:xfrm>
              <a:off x="2170" y="3812"/>
              <a:ext cx="38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- Mastery</a:t>
              </a:r>
              <a:endParaRPr lang="en-US">
                <a:latin typeface="Arial" charset="0"/>
              </a:endParaRPr>
            </a:p>
          </p:txBody>
        </p:sp>
        <p:sp>
          <p:nvSpPr>
            <p:cNvPr id="69675" name="Oval 80"/>
            <p:cNvSpPr>
              <a:spLocks noChangeArrowheads="1"/>
            </p:cNvSpPr>
            <p:nvPr/>
          </p:nvSpPr>
          <p:spPr bwMode="auto">
            <a:xfrm>
              <a:off x="1786" y="3616"/>
              <a:ext cx="93" cy="8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76" name="Oval 81"/>
            <p:cNvSpPr>
              <a:spLocks noChangeArrowheads="1"/>
            </p:cNvSpPr>
            <p:nvPr/>
          </p:nvSpPr>
          <p:spPr bwMode="auto">
            <a:xfrm>
              <a:off x="2030" y="3616"/>
              <a:ext cx="94" cy="81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77" name="Line 82"/>
            <p:cNvSpPr>
              <a:spLocks noChangeShapeType="1"/>
            </p:cNvSpPr>
            <p:nvPr/>
          </p:nvSpPr>
          <p:spPr bwMode="auto">
            <a:xfrm>
              <a:off x="1856" y="3649"/>
              <a:ext cx="180" cy="1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9678" name="Rectangle 83"/>
            <p:cNvSpPr>
              <a:spLocks noChangeArrowheads="1"/>
            </p:cNvSpPr>
            <p:nvPr/>
          </p:nvSpPr>
          <p:spPr bwMode="auto">
            <a:xfrm>
              <a:off x="2065" y="3812"/>
              <a:ext cx="7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M</a:t>
              </a:r>
              <a:endParaRPr lang="en-US">
                <a:latin typeface="Arial" charset="0"/>
              </a:endParaRPr>
            </a:p>
          </p:txBody>
        </p:sp>
        <p:sp>
          <p:nvSpPr>
            <p:cNvPr id="69679" name="Rectangle 84"/>
            <p:cNvSpPr>
              <a:spLocks noChangeArrowheads="1"/>
            </p:cNvSpPr>
            <p:nvPr/>
          </p:nvSpPr>
          <p:spPr bwMode="auto">
            <a:xfrm rot="-5400000">
              <a:off x="1195" y="1797"/>
              <a:ext cx="117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  <a:latin typeface="Arial" charset="0"/>
                </a:rPr>
                <a:t>Percent of Errors</a:t>
              </a:r>
              <a:endParaRPr lang="en-US">
                <a:latin typeface="Arial" charset="0"/>
              </a:endParaRPr>
            </a:p>
          </p:txBody>
        </p:sp>
        <p:sp>
          <p:nvSpPr>
            <p:cNvPr id="69680" name="Rectangle 85"/>
            <p:cNvSpPr>
              <a:spLocks noChangeArrowheads="1"/>
            </p:cNvSpPr>
            <p:nvPr/>
          </p:nvSpPr>
          <p:spPr bwMode="auto">
            <a:xfrm>
              <a:off x="1824" y="1007"/>
              <a:ext cx="7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M</a:t>
              </a:r>
              <a:endParaRPr lang="en-US">
                <a:latin typeface="Arial" charset="0"/>
              </a:endParaRPr>
            </a:p>
          </p:txBody>
        </p:sp>
      </p:grpSp>
      <p:pic>
        <p:nvPicPr>
          <p:cNvPr id="69637" name="Picture 8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65C89E-D395-495C-A4C8-B29FBE796AD5}" type="slidenum">
              <a:rPr lang="en-US"/>
              <a:pPr/>
              <a:t>35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71684" name="Group 5"/>
          <p:cNvGrpSpPr>
            <a:grpSpLocks/>
          </p:cNvGrpSpPr>
          <p:nvPr/>
        </p:nvGrpSpPr>
        <p:grpSpPr bwMode="auto">
          <a:xfrm>
            <a:off x="0" y="0"/>
            <a:ext cx="9144000" cy="6321425"/>
            <a:chOff x="0" y="0"/>
            <a:chExt cx="5760" cy="3982"/>
          </a:xfrm>
        </p:grpSpPr>
        <p:sp>
          <p:nvSpPr>
            <p:cNvPr id="71686" name="Rectangle 2"/>
            <p:cNvSpPr>
              <a:spLocks noChangeArrowheads="1"/>
            </p:cNvSpPr>
            <p:nvPr/>
          </p:nvSpPr>
          <p:spPr bwMode="auto">
            <a:xfrm>
              <a:off x="0" y="0"/>
              <a:ext cx="5760" cy="39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 b="1">
                  <a:latin typeface="Helvetica" charset="0"/>
                </a:rPr>
                <a:t>Name:</a:t>
              </a:r>
              <a:r>
                <a:rPr lang="en-US" sz="2000" b="1" u="sng">
                  <a:latin typeface="Helvetica" charset="0"/>
                </a:rPr>
                <a:t>	</a:t>
              </a:r>
            </a:p>
            <a:p>
              <a:pPr>
                <a:lnSpc>
                  <a:spcPct val="80000"/>
                </a:lnSpc>
              </a:pPr>
              <a:endParaRPr lang="en-US" sz="2000" b="1" u="sng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endParaRPr lang="en-US" sz="2000" b="1" u="sng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endParaRPr lang="en-US" sz="2000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endParaRPr lang="en-US" sz="2000">
                <a:latin typeface="Helvetica" charset="0"/>
              </a:endParaRPr>
            </a:p>
            <a:p>
              <a:pPr marL="228600" lvl="2">
                <a:lnSpc>
                  <a:spcPct val="80000"/>
                </a:lnSpc>
              </a:pPr>
              <a:r>
                <a:rPr lang="en-US" sz="2000" b="1" u="sng">
                  <a:latin typeface="Helvetica" charset="0"/>
                </a:rPr>
                <a:t>Sentence Structure Errors</a:t>
              </a: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endParaRPr lang="en-US" sz="2000" b="1" u="sng">
                <a:latin typeface="Helvetica" charset="0"/>
              </a:endParaRP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r>
                <a:rPr lang="en-US" sz="2000" b="1" u="sng">
                  <a:latin typeface="Helvetica" charset="0"/>
                </a:rPr>
                <a:t>Paragraph Errors</a:t>
              </a: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endParaRPr lang="en-US" sz="2000" b="1" u="sng">
                <a:latin typeface="Helvetica" charset="0"/>
              </a:endParaRP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r>
                <a:rPr lang="en-US" sz="2000" b="1" u="sng">
                  <a:latin typeface="Helvetica" charset="0"/>
                </a:rPr>
                <a:t>Capitalization Errors</a:t>
              </a: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endParaRPr lang="en-US" sz="2000" b="1" u="sng">
                <a:latin typeface="Helvetica" charset="0"/>
              </a:endParaRP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r>
                <a:rPr lang="en-US" sz="2000" b="1" u="sng">
                  <a:latin typeface="Helvetica" charset="0"/>
                </a:rPr>
                <a:t>Overall Appearances Errors</a:t>
              </a: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endParaRPr lang="en-US" sz="2000" b="1" u="sng">
                <a:latin typeface="Helvetica" charset="0"/>
              </a:endParaRP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r>
                <a:rPr lang="en-US" sz="2000" b="1" u="sng">
                  <a:latin typeface="Helvetica" charset="0"/>
                </a:rPr>
                <a:t>Punctuation Errors</a:t>
              </a: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endParaRPr lang="en-US" sz="2000" b="1" u="sng">
                <a:latin typeface="Helvetica" charset="0"/>
              </a:endParaRP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r>
                <a:rPr lang="en-US" sz="2000" b="1" u="sng">
                  <a:latin typeface="Helvetica" charset="0"/>
                </a:rPr>
                <a:t>Spelling Errors</a:t>
              </a: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endParaRPr lang="en-US" sz="2000" b="1" u="sng">
                <a:latin typeface="Helvetica" charset="0"/>
              </a:endParaRPr>
            </a:p>
            <a:p>
              <a:pPr marL="228600" lvl="2">
                <a:lnSpc>
                  <a:spcPct val="80000"/>
                </a:lnSpc>
                <a:spcBef>
                  <a:spcPts val="1200"/>
                </a:spcBef>
              </a:pPr>
              <a:r>
                <a:rPr lang="en-US" sz="2000" b="1" u="sng">
                  <a:latin typeface="Helvetica" charset="0"/>
                </a:rPr>
                <a:t>Other Errors</a:t>
              </a:r>
            </a:p>
          </p:txBody>
        </p:sp>
        <p:sp>
          <p:nvSpPr>
            <p:cNvPr id="71687" name="Rectangle 3"/>
            <p:cNvSpPr>
              <a:spLocks noChangeArrowheads="1"/>
            </p:cNvSpPr>
            <p:nvPr/>
          </p:nvSpPr>
          <p:spPr bwMode="auto">
            <a:xfrm>
              <a:off x="1653" y="249"/>
              <a:ext cx="2452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b="1">
                  <a:latin typeface="Helvetica" charset="0"/>
                </a:rPr>
                <a:t>Error Monitoring Strategy</a:t>
              </a:r>
            </a:p>
            <a:p>
              <a:pPr algn="ctr">
                <a:lnSpc>
                  <a:spcPct val="90000"/>
                </a:lnSpc>
              </a:pPr>
              <a:r>
                <a:rPr lang="en-US" b="1">
                  <a:latin typeface="Helvetica" charset="0"/>
                </a:rPr>
                <a:t>Individual Analysis</a:t>
              </a:r>
            </a:p>
          </p:txBody>
        </p:sp>
        <p:sp>
          <p:nvSpPr>
            <p:cNvPr id="71688" name="Line 4"/>
            <p:cNvSpPr>
              <a:spLocks noChangeShapeType="1"/>
            </p:cNvSpPr>
            <p:nvPr/>
          </p:nvSpPr>
          <p:spPr bwMode="auto">
            <a:xfrm>
              <a:off x="468" y="141"/>
              <a:ext cx="1757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1685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F00284-2204-4945-A737-D697C110A6AB}" type="slidenum">
              <a:rPr lang="en-US"/>
              <a:pPr/>
              <a:t>36</a:t>
            </a:fld>
            <a:endParaRPr lang="en-US"/>
          </a:p>
        </p:txBody>
      </p:sp>
      <p:sp>
        <p:nvSpPr>
          <p:cNvPr id="3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3732" name="Rectangle 2"/>
          <p:cNvSpPr>
            <a:spLocks noChangeArrowheads="1"/>
          </p:cNvSpPr>
          <p:nvPr/>
        </p:nvSpPr>
        <p:spPr bwMode="auto">
          <a:xfrm>
            <a:off x="3103563" y="44450"/>
            <a:ext cx="29321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Helvetica" charset="0"/>
              </a:rPr>
              <a:t>Practice Sample</a:t>
            </a:r>
          </a:p>
        </p:txBody>
      </p:sp>
      <p:grpSp>
        <p:nvGrpSpPr>
          <p:cNvPr id="73733" name="Group 31"/>
          <p:cNvGrpSpPr>
            <a:grpSpLocks/>
          </p:cNvGrpSpPr>
          <p:nvPr/>
        </p:nvGrpSpPr>
        <p:grpSpPr bwMode="auto">
          <a:xfrm>
            <a:off x="2119313" y="882650"/>
            <a:ext cx="4845050" cy="5122863"/>
            <a:chOff x="1454" y="562"/>
            <a:chExt cx="3052" cy="3227"/>
          </a:xfrm>
        </p:grpSpPr>
        <p:grpSp>
          <p:nvGrpSpPr>
            <p:cNvPr id="73735" name="Group 28"/>
            <p:cNvGrpSpPr>
              <a:grpSpLocks/>
            </p:cNvGrpSpPr>
            <p:nvPr/>
          </p:nvGrpSpPr>
          <p:grpSpPr bwMode="auto">
            <a:xfrm>
              <a:off x="1454" y="562"/>
              <a:ext cx="3052" cy="3223"/>
              <a:chOff x="1454" y="722"/>
              <a:chExt cx="3052" cy="3223"/>
            </a:xfrm>
          </p:grpSpPr>
          <p:sp>
            <p:nvSpPr>
              <p:cNvPr id="73738" name="Line 3"/>
              <p:cNvSpPr>
                <a:spLocks noChangeShapeType="1"/>
              </p:cNvSpPr>
              <p:nvPr/>
            </p:nvSpPr>
            <p:spPr bwMode="auto">
              <a:xfrm>
                <a:off x="1454" y="722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39" name="Line 4"/>
              <p:cNvSpPr>
                <a:spLocks noChangeShapeType="1"/>
              </p:cNvSpPr>
              <p:nvPr/>
            </p:nvSpPr>
            <p:spPr bwMode="auto">
              <a:xfrm>
                <a:off x="1454" y="856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0" name="Line 5"/>
              <p:cNvSpPr>
                <a:spLocks noChangeShapeType="1"/>
              </p:cNvSpPr>
              <p:nvPr/>
            </p:nvSpPr>
            <p:spPr bwMode="auto">
              <a:xfrm>
                <a:off x="1454" y="990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1" name="Line 6"/>
              <p:cNvSpPr>
                <a:spLocks noChangeShapeType="1"/>
              </p:cNvSpPr>
              <p:nvPr/>
            </p:nvSpPr>
            <p:spPr bwMode="auto">
              <a:xfrm>
                <a:off x="1455" y="1124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2" name="Line 7"/>
              <p:cNvSpPr>
                <a:spLocks noChangeShapeType="1"/>
              </p:cNvSpPr>
              <p:nvPr/>
            </p:nvSpPr>
            <p:spPr bwMode="auto">
              <a:xfrm>
                <a:off x="1455" y="1259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3" name="Line 8"/>
              <p:cNvSpPr>
                <a:spLocks noChangeShapeType="1"/>
              </p:cNvSpPr>
              <p:nvPr/>
            </p:nvSpPr>
            <p:spPr bwMode="auto">
              <a:xfrm>
                <a:off x="1454" y="1393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4" name="Line 9"/>
              <p:cNvSpPr>
                <a:spLocks noChangeShapeType="1"/>
              </p:cNvSpPr>
              <p:nvPr/>
            </p:nvSpPr>
            <p:spPr bwMode="auto">
              <a:xfrm>
                <a:off x="1454" y="1527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5" name="Line 10"/>
              <p:cNvSpPr>
                <a:spLocks noChangeShapeType="1"/>
              </p:cNvSpPr>
              <p:nvPr/>
            </p:nvSpPr>
            <p:spPr bwMode="auto">
              <a:xfrm>
                <a:off x="1454" y="1662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6" name="Line 11"/>
              <p:cNvSpPr>
                <a:spLocks noChangeShapeType="1"/>
              </p:cNvSpPr>
              <p:nvPr/>
            </p:nvSpPr>
            <p:spPr bwMode="auto">
              <a:xfrm>
                <a:off x="1455" y="1796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7" name="Line 12"/>
              <p:cNvSpPr>
                <a:spLocks noChangeShapeType="1"/>
              </p:cNvSpPr>
              <p:nvPr/>
            </p:nvSpPr>
            <p:spPr bwMode="auto">
              <a:xfrm>
                <a:off x="1455" y="1930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8" name="Line 13"/>
              <p:cNvSpPr>
                <a:spLocks noChangeShapeType="1"/>
              </p:cNvSpPr>
              <p:nvPr/>
            </p:nvSpPr>
            <p:spPr bwMode="auto">
              <a:xfrm>
                <a:off x="1454" y="2064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49" name="Line 14"/>
              <p:cNvSpPr>
                <a:spLocks noChangeShapeType="1"/>
              </p:cNvSpPr>
              <p:nvPr/>
            </p:nvSpPr>
            <p:spPr bwMode="auto">
              <a:xfrm>
                <a:off x="1454" y="2199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0" name="Line 15"/>
              <p:cNvSpPr>
                <a:spLocks noChangeShapeType="1"/>
              </p:cNvSpPr>
              <p:nvPr/>
            </p:nvSpPr>
            <p:spPr bwMode="auto">
              <a:xfrm>
                <a:off x="1454" y="2333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1" name="Line 16"/>
              <p:cNvSpPr>
                <a:spLocks noChangeShapeType="1"/>
              </p:cNvSpPr>
              <p:nvPr/>
            </p:nvSpPr>
            <p:spPr bwMode="auto">
              <a:xfrm>
                <a:off x="1455" y="2467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2" name="Line 17"/>
              <p:cNvSpPr>
                <a:spLocks noChangeShapeType="1"/>
              </p:cNvSpPr>
              <p:nvPr/>
            </p:nvSpPr>
            <p:spPr bwMode="auto">
              <a:xfrm>
                <a:off x="1455" y="2602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3" name="Line 18"/>
              <p:cNvSpPr>
                <a:spLocks noChangeShapeType="1"/>
              </p:cNvSpPr>
              <p:nvPr/>
            </p:nvSpPr>
            <p:spPr bwMode="auto">
              <a:xfrm>
                <a:off x="1454" y="2736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4" name="Line 19"/>
              <p:cNvSpPr>
                <a:spLocks noChangeShapeType="1"/>
              </p:cNvSpPr>
              <p:nvPr/>
            </p:nvSpPr>
            <p:spPr bwMode="auto">
              <a:xfrm>
                <a:off x="1454" y="2870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5" name="Line 20"/>
              <p:cNvSpPr>
                <a:spLocks noChangeShapeType="1"/>
              </p:cNvSpPr>
              <p:nvPr/>
            </p:nvSpPr>
            <p:spPr bwMode="auto">
              <a:xfrm>
                <a:off x="1454" y="3004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6" name="Line 21"/>
              <p:cNvSpPr>
                <a:spLocks noChangeShapeType="1"/>
              </p:cNvSpPr>
              <p:nvPr/>
            </p:nvSpPr>
            <p:spPr bwMode="auto">
              <a:xfrm>
                <a:off x="1455" y="3139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7" name="Line 22"/>
              <p:cNvSpPr>
                <a:spLocks noChangeShapeType="1"/>
              </p:cNvSpPr>
              <p:nvPr/>
            </p:nvSpPr>
            <p:spPr bwMode="auto">
              <a:xfrm>
                <a:off x="1455" y="3273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8" name="Line 23"/>
              <p:cNvSpPr>
                <a:spLocks noChangeShapeType="1"/>
              </p:cNvSpPr>
              <p:nvPr/>
            </p:nvSpPr>
            <p:spPr bwMode="auto">
              <a:xfrm>
                <a:off x="1454" y="3407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9" name="Line 24"/>
              <p:cNvSpPr>
                <a:spLocks noChangeShapeType="1"/>
              </p:cNvSpPr>
              <p:nvPr/>
            </p:nvSpPr>
            <p:spPr bwMode="auto">
              <a:xfrm>
                <a:off x="1454" y="3542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60" name="Line 25"/>
              <p:cNvSpPr>
                <a:spLocks noChangeShapeType="1"/>
              </p:cNvSpPr>
              <p:nvPr/>
            </p:nvSpPr>
            <p:spPr bwMode="auto">
              <a:xfrm>
                <a:off x="1454" y="3676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61" name="Line 26"/>
              <p:cNvSpPr>
                <a:spLocks noChangeShapeType="1"/>
              </p:cNvSpPr>
              <p:nvPr/>
            </p:nvSpPr>
            <p:spPr bwMode="auto">
              <a:xfrm>
                <a:off x="1455" y="3810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62" name="Line 27"/>
              <p:cNvSpPr>
                <a:spLocks noChangeShapeType="1"/>
              </p:cNvSpPr>
              <p:nvPr/>
            </p:nvSpPr>
            <p:spPr bwMode="auto">
              <a:xfrm>
                <a:off x="1455" y="3945"/>
                <a:ext cx="305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3736" name="Line 29"/>
            <p:cNvSpPr>
              <a:spLocks noChangeShapeType="1"/>
            </p:cNvSpPr>
            <p:nvPr/>
          </p:nvSpPr>
          <p:spPr bwMode="auto">
            <a:xfrm>
              <a:off x="1882" y="565"/>
              <a:ext cx="0" cy="32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7" name="Line 30"/>
            <p:cNvSpPr>
              <a:spLocks noChangeShapeType="1"/>
            </p:cNvSpPr>
            <p:nvPr/>
          </p:nvSpPr>
          <p:spPr bwMode="auto">
            <a:xfrm>
              <a:off x="1961" y="565"/>
              <a:ext cx="0" cy="322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3734" name="Picture 3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55F1DA-0262-43E5-BCBC-A1D0D894CEC1}" type="slidenum">
              <a:rPr lang="en-US"/>
              <a:pPr/>
              <a:t>37</a:t>
            </a:fld>
            <a:endParaRPr lang="en-US"/>
          </a:p>
        </p:txBody>
      </p:sp>
      <p:sp>
        <p:nvSpPr>
          <p:cNvPr id="9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75780" name="Group 105"/>
          <p:cNvGrpSpPr>
            <a:grpSpLocks/>
          </p:cNvGrpSpPr>
          <p:nvPr/>
        </p:nvGrpSpPr>
        <p:grpSpPr bwMode="auto">
          <a:xfrm>
            <a:off x="661988" y="242888"/>
            <a:ext cx="7885112" cy="5711825"/>
            <a:chOff x="553" y="129"/>
            <a:chExt cx="4967" cy="3598"/>
          </a:xfrm>
        </p:grpSpPr>
        <p:sp>
          <p:nvSpPr>
            <p:cNvPr id="75782" name="Rectangle 4"/>
            <p:cNvSpPr>
              <a:spLocks noChangeArrowheads="1"/>
            </p:cNvSpPr>
            <p:nvPr/>
          </p:nvSpPr>
          <p:spPr bwMode="auto">
            <a:xfrm>
              <a:off x="569" y="134"/>
              <a:ext cx="69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Student's Name:</a:t>
              </a:r>
              <a:endParaRPr lang="en-US">
                <a:latin typeface="Arial" charset="0"/>
              </a:endParaRPr>
            </a:p>
          </p:txBody>
        </p:sp>
        <p:sp>
          <p:nvSpPr>
            <p:cNvPr id="75783" name="Rectangle 5"/>
            <p:cNvSpPr>
              <a:spLocks noChangeArrowheads="1"/>
            </p:cNvSpPr>
            <p:nvPr/>
          </p:nvSpPr>
          <p:spPr bwMode="auto">
            <a:xfrm>
              <a:off x="577" y="313"/>
              <a:ext cx="22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Date:</a:t>
              </a:r>
              <a:endParaRPr lang="en-US">
                <a:latin typeface="Arial" charset="0"/>
              </a:endParaRPr>
            </a:p>
          </p:txBody>
        </p:sp>
        <p:sp>
          <p:nvSpPr>
            <p:cNvPr id="75784" name="Rectangle 6"/>
            <p:cNvSpPr>
              <a:spLocks noChangeArrowheads="1"/>
            </p:cNvSpPr>
            <p:nvPr/>
          </p:nvSpPr>
          <p:spPr bwMode="auto">
            <a:xfrm>
              <a:off x="3085" y="135"/>
              <a:ext cx="32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Pretest:</a:t>
              </a:r>
              <a:endParaRPr lang="en-US">
                <a:latin typeface="Arial" charset="0"/>
              </a:endParaRPr>
            </a:p>
          </p:txBody>
        </p:sp>
        <p:sp>
          <p:nvSpPr>
            <p:cNvPr id="75785" name="Rectangle 7"/>
            <p:cNvSpPr>
              <a:spLocks noChangeArrowheads="1"/>
            </p:cNvSpPr>
            <p:nvPr/>
          </p:nvSpPr>
          <p:spPr bwMode="auto">
            <a:xfrm>
              <a:off x="3790" y="129"/>
              <a:ext cx="37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Practice:</a:t>
              </a:r>
              <a:endParaRPr lang="en-US">
                <a:latin typeface="Arial" charset="0"/>
              </a:endParaRPr>
            </a:p>
          </p:txBody>
        </p:sp>
        <p:sp>
          <p:nvSpPr>
            <p:cNvPr id="75786" name="Rectangle 8"/>
            <p:cNvSpPr>
              <a:spLocks noChangeArrowheads="1"/>
            </p:cNvSpPr>
            <p:nvPr/>
          </p:nvSpPr>
          <p:spPr bwMode="auto">
            <a:xfrm>
              <a:off x="4543" y="142"/>
              <a:ext cx="37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Posttest:</a:t>
              </a:r>
              <a:endParaRPr lang="en-US">
                <a:latin typeface="Arial" charset="0"/>
              </a:endParaRPr>
            </a:p>
          </p:txBody>
        </p:sp>
        <p:sp>
          <p:nvSpPr>
            <p:cNvPr id="75787" name="Rectangle 9"/>
            <p:cNvSpPr>
              <a:spLocks noChangeArrowheads="1"/>
            </p:cNvSpPr>
            <p:nvPr/>
          </p:nvSpPr>
          <p:spPr bwMode="auto">
            <a:xfrm>
              <a:off x="3032" y="325"/>
              <a:ext cx="45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Activation:</a:t>
              </a:r>
              <a:endParaRPr lang="en-US">
                <a:latin typeface="Arial" charset="0"/>
              </a:endParaRPr>
            </a:p>
          </p:txBody>
        </p:sp>
        <p:sp>
          <p:nvSpPr>
            <p:cNvPr id="75788" name="Rectangle 10"/>
            <p:cNvSpPr>
              <a:spLocks noChangeArrowheads="1"/>
            </p:cNvSpPr>
            <p:nvPr/>
          </p:nvSpPr>
          <p:spPr bwMode="auto">
            <a:xfrm>
              <a:off x="4075" y="327"/>
              <a:ext cx="56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Maintenance:</a:t>
              </a:r>
              <a:endParaRPr lang="en-US">
                <a:latin typeface="Arial" charset="0"/>
              </a:endParaRPr>
            </a:p>
          </p:txBody>
        </p:sp>
        <p:sp>
          <p:nvSpPr>
            <p:cNvPr id="75789" name="Rectangle 11"/>
            <p:cNvSpPr>
              <a:spLocks noChangeArrowheads="1"/>
            </p:cNvSpPr>
            <p:nvPr/>
          </p:nvSpPr>
          <p:spPr bwMode="auto">
            <a:xfrm>
              <a:off x="1661" y="551"/>
              <a:ext cx="2566" cy="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 b="1">
                  <a:solidFill>
                    <a:srgbClr val="000000"/>
                  </a:solidFill>
                  <a:latin typeface="Arial" charset="0"/>
                </a:rPr>
                <a:t>Error Monitoring Score Sheet</a:t>
              </a:r>
              <a:endParaRPr lang="en-US">
                <a:latin typeface="Arial" charset="0"/>
              </a:endParaRPr>
            </a:p>
          </p:txBody>
        </p:sp>
        <p:sp>
          <p:nvSpPr>
            <p:cNvPr id="75790" name="Rectangle 12"/>
            <p:cNvSpPr>
              <a:spLocks noChangeArrowheads="1"/>
            </p:cNvSpPr>
            <p:nvPr/>
          </p:nvSpPr>
          <p:spPr bwMode="auto">
            <a:xfrm>
              <a:off x="610" y="959"/>
              <a:ext cx="699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1">
                  <a:solidFill>
                    <a:srgbClr val="000000"/>
                  </a:solidFill>
                  <a:latin typeface="Arial" charset="0"/>
                </a:rPr>
                <a:t>Writing Errors</a:t>
              </a:r>
              <a:endParaRPr lang="en-US">
                <a:latin typeface="Arial" charset="0"/>
              </a:endParaRPr>
            </a:p>
          </p:txBody>
        </p:sp>
        <p:sp>
          <p:nvSpPr>
            <p:cNvPr id="75791" name="Rectangle 13"/>
            <p:cNvSpPr>
              <a:spLocks noChangeArrowheads="1"/>
            </p:cNvSpPr>
            <p:nvPr/>
          </p:nvSpPr>
          <p:spPr bwMode="auto">
            <a:xfrm>
              <a:off x="698" y="1249"/>
              <a:ext cx="391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Sentence</a:t>
              </a:r>
              <a:endParaRPr lang="en-US">
                <a:latin typeface="Arial" charset="0"/>
              </a:endParaRPr>
            </a:p>
          </p:txBody>
        </p:sp>
        <p:sp>
          <p:nvSpPr>
            <p:cNvPr id="75792" name="Rectangle 14"/>
            <p:cNvSpPr>
              <a:spLocks noChangeArrowheads="1"/>
            </p:cNvSpPr>
            <p:nvPr/>
          </p:nvSpPr>
          <p:spPr bwMode="auto">
            <a:xfrm>
              <a:off x="698" y="1500"/>
              <a:ext cx="43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Paragraph</a:t>
              </a:r>
              <a:endParaRPr lang="en-US">
                <a:latin typeface="Arial" charset="0"/>
              </a:endParaRPr>
            </a:p>
          </p:txBody>
        </p:sp>
        <p:sp>
          <p:nvSpPr>
            <p:cNvPr id="75793" name="Rectangle 15"/>
            <p:cNvSpPr>
              <a:spLocks noChangeArrowheads="1"/>
            </p:cNvSpPr>
            <p:nvPr/>
          </p:nvSpPr>
          <p:spPr bwMode="auto">
            <a:xfrm>
              <a:off x="698" y="1711"/>
              <a:ext cx="57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Capitalization</a:t>
              </a:r>
              <a:endParaRPr lang="en-US">
                <a:latin typeface="Arial" charset="0"/>
              </a:endParaRPr>
            </a:p>
          </p:txBody>
        </p:sp>
        <p:sp>
          <p:nvSpPr>
            <p:cNvPr id="75794" name="Rectangle 16"/>
            <p:cNvSpPr>
              <a:spLocks noChangeArrowheads="1"/>
            </p:cNvSpPr>
            <p:nvPr/>
          </p:nvSpPr>
          <p:spPr bwMode="auto">
            <a:xfrm>
              <a:off x="698" y="2214"/>
              <a:ext cx="50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Punctuation</a:t>
              </a:r>
              <a:endParaRPr lang="en-US">
                <a:latin typeface="Arial" charset="0"/>
              </a:endParaRPr>
            </a:p>
          </p:txBody>
        </p:sp>
        <p:sp>
          <p:nvSpPr>
            <p:cNvPr id="75795" name="Rectangle 17"/>
            <p:cNvSpPr>
              <a:spLocks noChangeArrowheads="1"/>
            </p:cNvSpPr>
            <p:nvPr/>
          </p:nvSpPr>
          <p:spPr bwMode="auto">
            <a:xfrm>
              <a:off x="698" y="2465"/>
              <a:ext cx="34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Spelling</a:t>
              </a:r>
              <a:endParaRPr lang="en-US">
                <a:latin typeface="Arial" charset="0"/>
              </a:endParaRPr>
            </a:p>
          </p:txBody>
        </p:sp>
        <p:sp>
          <p:nvSpPr>
            <p:cNvPr id="75796" name="Rectangle 18"/>
            <p:cNvSpPr>
              <a:spLocks noChangeArrowheads="1"/>
            </p:cNvSpPr>
            <p:nvPr/>
          </p:nvSpPr>
          <p:spPr bwMode="auto">
            <a:xfrm>
              <a:off x="698" y="2710"/>
              <a:ext cx="23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Other</a:t>
              </a:r>
              <a:endParaRPr lang="en-US">
                <a:latin typeface="Arial" charset="0"/>
              </a:endParaRPr>
            </a:p>
          </p:txBody>
        </p:sp>
        <p:sp>
          <p:nvSpPr>
            <p:cNvPr id="75797" name="Rectangle 19"/>
            <p:cNvSpPr>
              <a:spLocks noChangeArrowheads="1"/>
            </p:cNvSpPr>
            <p:nvPr/>
          </p:nvSpPr>
          <p:spPr bwMode="auto">
            <a:xfrm>
              <a:off x="2283" y="872"/>
              <a:ext cx="53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Line Number</a:t>
              </a:r>
              <a:endParaRPr lang="en-US">
                <a:latin typeface="Arial" charset="0"/>
              </a:endParaRPr>
            </a:p>
          </p:txBody>
        </p:sp>
        <p:sp>
          <p:nvSpPr>
            <p:cNvPr id="75798" name="Rectangle 20"/>
            <p:cNvSpPr>
              <a:spLocks noChangeArrowheads="1"/>
            </p:cNvSpPr>
            <p:nvPr/>
          </p:nvSpPr>
          <p:spPr bwMode="auto">
            <a:xfrm>
              <a:off x="4982" y="903"/>
              <a:ext cx="45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1">
                  <a:solidFill>
                    <a:srgbClr val="000000"/>
                  </a:solidFill>
                  <a:latin typeface="Arial" charset="0"/>
                </a:rPr>
                <a:t>Category</a:t>
              </a:r>
              <a:endParaRPr lang="en-US">
                <a:latin typeface="Arial" charset="0"/>
              </a:endParaRPr>
            </a:p>
          </p:txBody>
        </p:sp>
        <p:sp>
          <p:nvSpPr>
            <p:cNvPr id="75799" name="Rectangle 21"/>
            <p:cNvSpPr>
              <a:spLocks noChangeArrowheads="1"/>
            </p:cNvSpPr>
            <p:nvPr/>
          </p:nvSpPr>
          <p:spPr bwMode="auto">
            <a:xfrm>
              <a:off x="5054" y="1001"/>
              <a:ext cx="306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1">
                  <a:solidFill>
                    <a:srgbClr val="000000"/>
                  </a:solidFill>
                  <a:latin typeface="Arial" charset="0"/>
                </a:rPr>
                <a:t>Totals</a:t>
              </a:r>
              <a:endParaRPr lang="en-US">
                <a:latin typeface="Arial" charset="0"/>
              </a:endParaRPr>
            </a:p>
          </p:txBody>
        </p:sp>
        <p:sp>
          <p:nvSpPr>
            <p:cNvPr id="75800" name="Rectangle 22"/>
            <p:cNvSpPr>
              <a:spLocks noChangeArrowheads="1"/>
            </p:cNvSpPr>
            <p:nvPr/>
          </p:nvSpPr>
          <p:spPr bwMode="auto">
            <a:xfrm>
              <a:off x="4082" y="2935"/>
              <a:ext cx="49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Total Errors</a:t>
              </a:r>
              <a:endParaRPr lang="en-US">
                <a:latin typeface="Arial" charset="0"/>
              </a:endParaRPr>
            </a:p>
          </p:txBody>
        </p:sp>
        <p:sp>
          <p:nvSpPr>
            <p:cNvPr id="75801" name="Rectangle 23"/>
            <p:cNvSpPr>
              <a:spLocks noChangeArrowheads="1"/>
            </p:cNvSpPr>
            <p:nvPr/>
          </p:nvSpPr>
          <p:spPr bwMode="auto">
            <a:xfrm>
              <a:off x="569" y="2980"/>
              <a:ext cx="1098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1" u="sng">
                  <a:solidFill>
                    <a:srgbClr val="000000"/>
                  </a:solidFill>
                  <a:latin typeface="Arial" charset="0"/>
                </a:rPr>
                <a:t>Calculation the Score:</a:t>
              </a:r>
              <a:endParaRPr lang="en-US">
                <a:latin typeface="Arial" charset="0"/>
              </a:endParaRPr>
            </a:p>
          </p:txBody>
        </p:sp>
        <p:sp>
          <p:nvSpPr>
            <p:cNvPr id="75802" name="Rectangle 24"/>
            <p:cNvSpPr>
              <a:spLocks noChangeArrowheads="1"/>
            </p:cNvSpPr>
            <p:nvPr/>
          </p:nvSpPr>
          <p:spPr bwMode="auto">
            <a:xfrm>
              <a:off x="776" y="3291"/>
              <a:ext cx="96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Total Number of Errors</a:t>
              </a:r>
              <a:endParaRPr lang="en-US">
                <a:latin typeface="Arial" charset="0"/>
              </a:endParaRPr>
            </a:p>
          </p:txBody>
        </p:sp>
        <p:sp>
          <p:nvSpPr>
            <p:cNvPr id="75803" name="Rectangle 25"/>
            <p:cNvSpPr>
              <a:spLocks noChangeArrowheads="1"/>
            </p:cNvSpPr>
            <p:nvPr/>
          </p:nvSpPr>
          <p:spPr bwMode="auto">
            <a:xfrm>
              <a:off x="771" y="3437"/>
              <a:ext cx="97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Total Number of Words</a:t>
              </a:r>
              <a:endParaRPr lang="en-US">
                <a:latin typeface="Arial" charset="0"/>
              </a:endParaRPr>
            </a:p>
          </p:txBody>
        </p:sp>
        <p:sp>
          <p:nvSpPr>
            <p:cNvPr id="75804" name="Rectangle 26"/>
            <p:cNvSpPr>
              <a:spLocks noChangeArrowheads="1"/>
            </p:cNvSpPr>
            <p:nvPr/>
          </p:nvSpPr>
          <p:spPr bwMode="auto">
            <a:xfrm>
              <a:off x="3575" y="3351"/>
              <a:ext cx="68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Errors Per Word</a:t>
              </a:r>
              <a:endParaRPr lang="en-US">
                <a:latin typeface="Arial" charset="0"/>
              </a:endParaRPr>
            </a:p>
          </p:txBody>
        </p:sp>
        <p:sp>
          <p:nvSpPr>
            <p:cNvPr id="75805" name="Rectangle 27"/>
            <p:cNvSpPr>
              <a:spLocks noChangeArrowheads="1"/>
            </p:cNvSpPr>
            <p:nvPr/>
          </p:nvSpPr>
          <p:spPr bwMode="auto">
            <a:xfrm>
              <a:off x="2705" y="3621"/>
              <a:ext cx="1614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Mastery - less than .05 errors per word</a:t>
              </a:r>
              <a:endParaRPr lang="en-US">
                <a:latin typeface="Arial" charset="0"/>
              </a:endParaRPr>
            </a:p>
          </p:txBody>
        </p:sp>
        <p:sp>
          <p:nvSpPr>
            <p:cNvPr id="75806" name="Line 28"/>
            <p:cNvSpPr>
              <a:spLocks noChangeShapeType="1"/>
            </p:cNvSpPr>
            <p:nvPr/>
          </p:nvSpPr>
          <p:spPr bwMode="auto">
            <a:xfrm rot="5400000" flipV="1">
              <a:off x="3602" y="37"/>
              <a:ext cx="1" cy="3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07" name="Line 29"/>
            <p:cNvSpPr>
              <a:spLocks noChangeShapeType="1"/>
            </p:cNvSpPr>
            <p:nvPr/>
          </p:nvSpPr>
          <p:spPr bwMode="auto">
            <a:xfrm rot="5400000" flipV="1">
              <a:off x="4346" y="37"/>
              <a:ext cx="1" cy="34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08" name="Line 30"/>
            <p:cNvSpPr>
              <a:spLocks noChangeShapeType="1"/>
            </p:cNvSpPr>
            <p:nvPr/>
          </p:nvSpPr>
          <p:spPr bwMode="auto">
            <a:xfrm rot="5400000" flipV="1">
              <a:off x="5111" y="51"/>
              <a:ext cx="1" cy="3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09" name="Line 31"/>
            <p:cNvSpPr>
              <a:spLocks noChangeShapeType="1"/>
            </p:cNvSpPr>
            <p:nvPr/>
          </p:nvSpPr>
          <p:spPr bwMode="auto">
            <a:xfrm rot="5400000" flipV="1">
              <a:off x="3732" y="183"/>
              <a:ext cx="1" cy="44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10" name="Line 32"/>
            <p:cNvSpPr>
              <a:spLocks noChangeShapeType="1"/>
            </p:cNvSpPr>
            <p:nvPr/>
          </p:nvSpPr>
          <p:spPr bwMode="auto">
            <a:xfrm rot="5400000" flipV="1">
              <a:off x="4882" y="185"/>
              <a:ext cx="1" cy="44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11" name="Line 33"/>
            <p:cNvSpPr>
              <a:spLocks noChangeShapeType="1"/>
            </p:cNvSpPr>
            <p:nvPr/>
          </p:nvSpPr>
          <p:spPr bwMode="auto">
            <a:xfrm rot="5400000" flipV="1">
              <a:off x="1150" y="51"/>
              <a:ext cx="1" cy="68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12" name="Line 34"/>
            <p:cNvSpPr>
              <a:spLocks noChangeShapeType="1"/>
            </p:cNvSpPr>
            <p:nvPr/>
          </p:nvSpPr>
          <p:spPr bwMode="auto">
            <a:xfrm rot="5400000" flipV="1">
              <a:off x="1990" y="-509"/>
              <a:ext cx="1" cy="144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13" name="Rectangle 35"/>
            <p:cNvSpPr>
              <a:spLocks noChangeArrowheads="1"/>
            </p:cNvSpPr>
            <p:nvPr/>
          </p:nvSpPr>
          <p:spPr bwMode="auto">
            <a:xfrm rot="5400000">
              <a:off x="2178" y="-480"/>
              <a:ext cx="1716" cy="4963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5814" name="Group 42"/>
            <p:cNvGrpSpPr>
              <a:grpSpLocks/>
            </p:cNvGrpSpPr>
            <p:nvPr/>
          </p:nvGrpSpPr>
          <p:grpSpPr bwMode="auto">
            <a:xfrm rot="5400000">
              <a:off x="2431" y="-471"/>
              <a:ext cx="1216" cy="4963"/>
              <a:chOff x="2682" y="-273"/>
              <a:chExt cx="1216" cy="4963"/>
            </a:xfrm>
          </p:grpSpPr>
          <p:sp>
            <p:nvSpPr>
              <p:cNvPr id="75866" name="Line 36"/>
              <p:cNvSpPr>
                <a:spLocks noChangeShapeType="1"/>
              </p:cNvSpPr>
              <p:nvPr/>
            </p:nvSpPr>
            <p:spPr bwMode="auto">
              <a:xfrm flipV="1">
                <a:off x="2682" y="-273"/>
                <a:ext cx="1" cy="4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867" name="Line 37"/>
              <p:cNvSpPr>
                <a:spLocks noChangeShapeType="1"/>
              </p:cNvSpPr>
              <p:nvPr/>
            </p:nvSpPr>
            <p:spPr bwMode="auto">
              <a:xfrm flipV="1">
                <a:off x="2924" y="-273"/>
                <a:ext cx="1" cy="4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868" name="Line 38"/>
              <p:cNvSpPr>
                <a:spLocks noChangeShapeType="1"/>
              </p:cNvSpPr>
              <p:nvPr/>
            </p:nvSpPr>
            <p:spPr bwMode="auto">
              <a:xfrm flipV="1">
                <a:off x="3168" y="-273"/>
                <a:ext cx="1" cy="4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869" name="Line 39"/>
              <p:cNvSpPr>
                <a:spLocks noChangeShapeType="1"/>
              </p:cNvSpPr>
              <p:nvPr/>
            </p:nvSpPr>
            <p:spPr bwMode="auto">
              <a:xfrm flipV="1">
                <a:off x="3410" y="-273"/>
                <a:ext cx="1" cy="4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870" name="Line 40"/>
              <p:cNvSpPr>
                <a:spLocks noChangeShapeType="1"/>
              </p:cNvSpPr>
              <p:nvPr/>
            </p:nvSpPr>
            <p:spPr bwMode="auto">
              <a:xfrm flipV="1">
                <a:off x="3654" y="-273"/>
                <a:ext cx="1" cy="4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871" name="Line 41"/>
              <p:cNvSpPr>
                <a:spLocks noChangeShapeType="1"/>
              </p:cNvSpPr>
              <p:nvPr/>
            </p:nvSpPr>
            <p:spPr bwMode="auto">
              <a:xfrm flipV="1">
                <a:off x="3897" y="-273"/>
                <a:ext cx="1" cy="496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5815" name="Group 97"/>
            <p:cNvGrpSpPr>
              <a:grpSpLocks/>
            </p:cNvGrpSpPr>
            <p:nvPr/>
          </p:nvGrpSpPr>
          <p:grpSpPr bwMode="auto">
            <a:xfrm>
              <a:off x="698" y="1912"/>
              <a:ext cx="504" cy="180"/>
              <a:chOff x="706" y="1947"/>
              <a:chExt cx="504" cy="180"/>
            </a:xfrm>
          </p:grpSpPr>
          <p:sp>
            <p:nvSpPr>
              <p:cNvPr id="75864" name="Rectangle 43"/>
              <p:cNvSpPr>
                <a:spLocks noChangeArrowheads="1"/>
              </p:cNvSpPr>
              <p:nvPr/>
            </p:nvSpPr>
            <p:spPr bwMode="auto">
              <a:xfrm>
                <a:off x="809" y="1947"/>
                <a:ext cx="298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1">
                    <a:solidFill>
                      <a:srgbClr val="000000"/>
                    </a:solidFill>
                    <a:latin typeface="Arial" charset="0"/>
                  </a:rPr>
                  <a:t>Overall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75865" name="Rectangle 44"/>
              <p:cNvSpPr>
                <a:spLocks noChangeArrowheads="1"/>
              </p:cNvSpPr>
              <p:nvPr/>
            </p:nvSpPr>
            <p:spPr bwMode="auto">
              <a:xfrm>
                <a:off x="706" y="2021"/>
                <a:ext cx="504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 b="1">
                    <a:solidFill>
                      <a:srgbClr val="000000"/>
                    </a:solidFill>
                    <a:latin typeface="Arial" charset="0"/>
                  </a:rPr>
                  <a:t>Appearance</a:t>
                </a:r>
                <a:endParaRPr lang="en-US">
                  <a:latin typeface="Arial" charset="0"/>
                </a:endParaRPr>
              </a:p>
            </p:txBody>
          </p:sp>
        </p:grpSp>
        <p:sp>
          <p:nvSpPr>
            <p:cNvPr id="75816" name="Line 46"/>
            <p:cNvSpPr>
              <a:spLocks noChangeShapeType="1"/>
            </p:cNvSpPr>
            <p:nvPr/>
          </p:nvSpPr>
          <p:spPr bwMode="auto">
            <a:xfrm rot="5400000" flipH="1" flipV="1">
              <a:off x="557" y="1152"/>
              <a:ext cx="7" cy="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17" name="Line 47"/>
            <p:cNvSpPr>
              <a:spLocks noChangeShapeType="1"/>
            </p:cNvSpPr>
            <p:nvPr/>
          </p:nvSpPr>
          <p:spPr bwMode="auto">
            <a:xfrm rot="5400000" flipH="1">
              <a:off x="437" y="1018"/>
              <a:ext cx="234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18" name="Line 48"/>
            <p:cNvSpPr>
              <a:spLocks noChangeShapeType="1"/>
            </p:cNvSpPr>
            <p:nvPr/>
          </p:nvSpPr>
          <p:spPr bwMode="auto">
            <a:xfrm rot="5400000" flipH="1">
              <a:off x="400" y="1880"/>
              <a:ext cx="1945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19" name="Line 49"/>
            <p:cNvSpPr>
              <a:spLocks noChangeShapeType="1"/>
            </p:cNvSpPr>
            <p:nvPr/>
          </p:nvSpPr>
          <p:spPr bwMode="auto">
            <a:xfrm rot="5400000" flipH="1">
              <a:off x="3978" y="1880"/>
              <a:ext cx="1945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0" name="Line 50"/>
            <p:cNvSpPr>
              <a:spLocks noChangeShapeType="1"/>
            </p:cNvSpPr>
            <p:nvPr/>
          </p:nvSpPr>
          <p:spPr bwMode="auto">
            <a:xfrm rot="5400000" flipH="1">
              <a:off x="5410" y="1029"/>
              <a:ext cx="213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1" name="Line 51"/>
            <p:cNvSpPr>
              <a:spLocks noChangeShapeType="1"/>
            </p:cNvSpPr>
            <p:nvPr/>
          </p:nvSpPr>
          <p:spPr bwMode="auto">
            <a:xfrm rot="5400000" flipH="1">
              <a:off x="682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2" name="Line 52"/>
            <p:cNvSpPr>
              <a:spLocks noChangeShapeType="1"/>
            </p:cNvSpPr>
            <p:nvPr/>
          </p:nvSpPr>
          <p:spPr bwMode="auto">
            <a:xfrm rot="5400000" flipH="1">
              <a:off x="920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3" name="Line 53"/>
            <p:cNvSpPr>
              <a:spLocks noChangeShapeType="1"/>
            </p:cNvSpPr>
            <p:nvPr/>
          </p:nvSpPr>
          <p:spPr bwMode="auto">
            <a:xfrm rot="5400000" flipH="1">
              <a:off x="1158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4" name="Line 54"/>
            <p:cNvSpPr>
              <a:spLocks noChangeShapeType="1"/>
            </p:cNvSpPr>
            <p:nvPr/>
          </p:nvSpPr>
          <p:spPr bwMode="auto">
            <a:xfrm rot="5400000" flipH="1">
              <a:off x="1396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5" name="Line 55"/>
            <p:cNvSpPr>
              <a:spLocks noChangeShapeType="1"/>
            </p:cNvSpPr>
            <p:nvPr/>
          </p:nvSpPr>
          <p:spPr bwMode="auto">
            <a:xfrm rot="5400000" flipH="1">
              <a:off x="1634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6" name="Line 56"/>
            <p:cNvSpPr>
              <a:spLocks noChangeShapeType="1"/>
            </p:cNvSpPr>
            <p:nvPr/>
          </p:nvSpPr>
          <p:spPr bwMode="auto">
            <a:xfrm rot="5400000" flipH="1">
              <a:off x="1872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7" name="Line 57"/>
            <p:cNvSpPr>
              <a:spLocks noChangeShapeType="1"/>
            </p:cNvSpPr>
            <p:nvPr/>
          </p:nvSpPr>
          <p:spPr bwMode="auto">
            <a:xfrm rot="5400000" flipH="1">
              <a:off x="2110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8" name="Line 58"/>
            <p:cNvSpPr>
              <a:spLocks noChangeShapeType="1"/>
            </p:cNvSpPr>
            <p:nvPr/>
          </p:nvSpPr>
          <p:spPr bwMode="auto">
            <a:xfrm rot="5400000" flipH="1">
              <a:off x="2356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29" name="Line 59"/>
            <p:cNvSpPr>
              <a:spLocks noChangeShapeType="1"/>
            </p:cNvSpPr>
            <p:nvPr/>
          </p:nvSpPr>
          <p:spPr bwMode="auto">
            <a:xfrm rot="5400000" flipH="1">
              <a:off x="2594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30" name="Line 60"/>
            <p:cNvSpPr>
              <a:spLocks noChangeShapeType="1"/>
            </p:cNvSpPr>
            <p:nvPr/>
          </p:nvSpPr>
          <p:spPr bwMode="auto">
            <a:xfrm rot="5400000" flipH="1">
              <a:off x="2832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31" name="Line 61"/>
            <p:cNvSpPr>
              <a:spLocks noChangeShapeType="1"/>
            </p:cNvSpPr>
            <p:nvPr/>
          </p:nvSpPr>
          <p:spPr bwMode="auto">
            <a:xfrm rot="5400000" flipH="1">
              <a:off x="3070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32" name="Line 62"/>
            <p:cNvSpPr>
              <a:spLocks noChangeShapeType="1"/>
            </p:cNvSpPr>
            <p:nvPr/>
          </p:nvSpPr>
          <p:spPr bwMode="auto">
            <a:xfrm rot="5400000" flipH="1">
              <a:off x="3308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33" name="Line 63"/>
            <p:cNvSpPr>
              <a:spLocks noChangeShapeType="1"/>
            </p:cNvSpPr>
            <p:nvPr/>
          </p:nvSpPr>
          <p:spPr bwMode="auto">
            <a:xfrm rot="5400000" flipH="1">
              <a:off x="3547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34" name="Line 64"/>
            <p:cNvSpPr>
              <a:spLocks noChangeShapeType="1"/>
            </p:cNvSpPr>
            <p:nvPr/>
          </p:nvSpPr>
          <p:spPr bwMode="auto">
            <a:xfrm rot="5400000" flipH="1">
              <a:off x="3785" y="1939"/>
              <a:ext cx="1841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35" name="Line 65"/>
            <p:cNvSpPr>
              <a:spLocks noChangeShapeType="1"/>
            </p:cNvSpPr>
            <p:nvPr/>
          </p:nvSpPr>
          <p:spPr bwMode="auto">
            <a:xfrm rot="5400000" flipV="1">
              <a:off x="3156" y="-759"/>
              <a:ext cx="1" cy="355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36" name="Rectangle 66"/>
            <p:cNvSpPr>
              <a:spLocks noChangeArrowheads="1"/>
            </p:cNvSpPr>
            <p:nvPr/>
          </p:nvSpPr>
          <p:spPr bwMode="auto">
            <a:xfrm>
              <a:off x="1467" y="102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latin typeface="Arial" charset="0"/>
              </a:endParaRPr>
            </a:p>
          </p:txBody>
        </p:sp>
        <p:sp>
          <p:nvSpPr>
            <p:cNvPr id="75837" name="Rectangle 67"/>
            <p:cNvSpPr>
              <a:spLocks noChangeArrowheads="1"/>
            </p:cNvSpPr>
            <p:nvPr/>
          </p:nvSpPr>
          <p:spPr bwMode="auto">
            <a:xfrm>
              <a:off x="1698" y="102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Arial" charset="0"/>
              </a:endParaRPr>
            </a:p>
          </p:txBody>
        </p:sp>
        <p:sp>
          <p:nvSpPr>
            <p:cNvPr id="75838" name="Rectangle 68"/>
            <p:cNvSpPr>
              <a:spLocks noChangeArrowheads="1"/>
            </p:cNvSpPr>
            <p:nvPr/>
          </p:nvSpPr>
          <p:spPr bwMode="auto">
            <a:xfrm>
              <a:off x="1943" y="102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>
                <a:latin typeface="Arial" charset="0"/>
              </a:endParaRPr>
            </a:p>
          </p:txBody>
        </p:sp>
        <p:sp>
          <p:nvSpPr>
            <p:cNvPr id="75839" name="Rectangle 69"/>
            <p:cNvSpPr>
              <a:spLocks noChangeArrowheads="1"/>
            </p:cNvSpPr>
            <p:nvPr/>
          </p:nvSpPr>
          <p:spPr bwMode="auto">
            <a:xfrm>
              <a:off x="2174" y="102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>
                <a:latin typeface="Arial" charset="0"/>
              </a:endParaRPr>
            </a:p>
          </p:txBody>
        </p:sp>
        <p:sp>
          <p:nvSpPr>
            <p:cNvPr id="75840" name="Rectangle 70"/>
            <p:cNvSpPr>
              <a:spLocks noChangeArrowheads="1"/>
            </p:cNvSpPr>
            <p:nvPr/>
          </p:nvSpPr>
          <p:spPr bwMode="auto">
            <a:xfrm>
              <a:off x="2419" y="102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n-US">
                <a:latin typeface="Arial" charset="0"/>
              </a:endParaRPr>
            </a:p>
          </p:txBody>
        </p:sp>
        <p:sp>
          <p:nvSpPr>
            <p:cNvPr id="75841" name="Rectangle 71"/>
            <p:cNvSpPr>
              <a:spLocks noChangeArrowheads="1"/>
            </p:cNvSpPr>
            <p:nvPr/>
          </p:nvSpPr>
          <p:spPr bwMode="auto">
            <a:xfrm>
              <a:off x="2650" y="102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>
                <a:latin typeface="Arial" charset="0"/>
              </a:endParaRPr>
            </a:p>
          </p:txBody>
        </p:sp>
        <p:sp>
          <p:nvSpPr>
            <p:cNvPr id="75842" name="Rectangle 72"/>
            <p:cNvSpPr>
              <a:spLocks noChangeArrowheads="1"/>
            </p:cNvSpPr>
            <p:nvPr/>
          </p:nvSpPr>
          <p:spPr bwMode="auto">
            <a:xfrm>
              <a:off x="2895" y="102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7</a:t>
              </a:r>
              <a:endParaRPr lang="en-US">
                <a:latin typeface="Arial" charset="0"/>
              </a:endParaRPr>
            </a:p>
          </p:txBody>
        </p:sp>
        <p:sp>
          <p:nvSpPr>
            <p:cNvPr id="75843" name="Rectangle 73"/>
            <p:cNvSpPr>
              <a:spLocks noChangeArrowheads="1"/>
            </p:cNvSpPr>
            <p:nvPr/>
          </p:nvSpPr>
          <p:spPr bwMode="auto">
            <a:xfrm>
              <a:off x="3126" y="102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>
                <a:latin typeface="Arial" charset="0"/>
              </a:endParaRPr>
            </a:p>
          </p:txBody>
        </p:sp>
        <p:sp>
          <p:nvSpPr>
            <p:cNvPr id="75844" name="Rectangle 74"/>
            <p:cNvSpPr>
              <a:spLocks noChangeArrowheads="1"/>
            </p:cNvSpPr>
            <p:nvPr/>
          </p:nvSpPr>
          <p:spPr bwMode="auto">
            <a:xfrm>
              <a:off x="3372" y="1024"/>
              <a:ext cx="4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9</a:t>
              </a:r>
              <a:endParaRPr lang="en-US">
                <a:latin typeface="Arial" charset="0"/>
              </a:endParaRPr>
            </a:p>
          </p:txBody>
        </p:sp>
        <p:sp>
          <p:nvSpPr>
            <p:cNvPr id="75845" name="Rectangle 75"/>
            <p:cNvSpPr>
              <a:spLocks noChangeArrowheads="1"/>
            </p:cNvSpPr>
            <p:nvPr/>
          </p:nvSpPr>
          <p:spPr bwMode="auto">
            <a:xfrm>
              <a:off x="3575" y="1024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>
                <a:latin typeface="Arial" charset="0"/>
              </a:endParaRPr>
            </a:p>
          </p:txBody>
        </p:sp>
        <p:sp>
          <p:nvSpPr>
            <p:cNvPr id="75846" name="Rectangle 76"/>
            <p:cNvSpPr>
              <a:spLocks noChangeArrowheads="1"/>
            </p:cNvSpPr>
            <p:nvPr/>
          </p:nvSpPr>
          <p:spPr bwMode="auto">
            <a:xfrm>
              <a:off x="3820" y="1024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11</a:t>
              </a:r>
              <a:endParaRPr lang="en-US">
                <a:latin typeface="Arial" charset="0"/>
              </a:endParaRPr>
            </a:p>
          </p:txBody>
        </p:sp>
        <p:sp>
          <p:nvSpPr>
            <p:cNvPr id="75847" name="Rectangle 77"/>
            <p:cNvSpPr>
              <a:spLocks noChangeArrowheads="1"/>
            </p:cNvSpPr>
            <p:nvPr/>
          </p:nvSpPr>
          <p:spPr bwMode="auto">
            <a:xfrm>
              <a:off x="4051" y="1024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12</a:t>
              </a:r>
              <a:endParaRPr lang="en-US">
                <a:latin typeface="Arial" charset="0"/>
              </a:endParaRPr>
            </a:p>
          </p:txBody>
        </p:sp>
        <p:sp>
          <p:nvSpPr>
            <p:cNvPr id="75848" name="Rectangle 78"/>
            <p:cNvSpPr>
              <a:spLocks noChangeArrowheads="1"/>
            </p:cNvSpPr>
            <p:nvPr/>
          </p:nvSpPr>
          <p:spPr bwMode="auto">
            <a:xfrm>
              <a:off x="4296" y="1024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13</a:t>
              </a:r>
              <a:endParaRPr lang="en-US">
                <a:latin typeface="Arial" charset="0"/>
              </a:endParaRPr>
            </a:p>
          </p:txBody>
        </p:sp>
        <p:sp>
          <p:nvSpPr>
            <p:cNvPr id="75849" name="Rectangle 79"/>
            <p:cNvSpPr>
              <a:spLocks noChangeArrowheads="1"/>
            </p:cNvSpPr>
            <p:nvPr/>
          </p:nvSpPr>
          <p:spPr bwMode="auto">
            <a:xfrm>
              <a:off x="4527" y="1024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14</a:t>
              </a:r>
              <a:endParaRPr lang="en-US">
                <a:latin typeface="Arial" charset="0"/>
              </a:endParaRPr>
            </a:p>
          </p:txBody>
        </p:sp>
        <p:sp>
          <p:nvSpPr>
            <p:cNvPr id="75850" name="Rectangle 80"/>
            <p:cNvSpPr>
              <a:spLocks noChangeArrowheads="1"/>
            </p:cNvSpPr>
            <p:nvPr/>
          </p:nvSpPr>
          <p:spPr bwMode="auto">
            <a:xfrm>
              <a:off x="4771" y="1024"/>
              <a:ext cx="9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15</a:t>
              </a:r>
              <a:endParaRPr lang="en-US">
                <a:latin typeface="Arial" charset="0"/>
              </a:endParaRPr>
            </a:p>
          </p:txBody>
        </p:sp>
        <p:sp>
          <p:nvSpPr>
            <p:cNvPr id="75851" name="Rectangle 81"/>
            <p:cNvSpPr>
              <a:spLocks noChangeArrowheads="1"/>
            </p:cNvSpPr>
            <p:nvPr/>
          </p:nvSpPr>
          <p:spPr bwMode="auto">
            <a:xfrm rot="5400000">
              <a:off x="5120" y="2692"/>
              <a:ext cx="229" cy="565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52" name="Rectangle 82"/>
            <p:cNvSpPr>
              <a:spLocks noChangeArrowheads="1"/>
            </p:cNvSpPr>
            <p:nvPr/>
          </p:nvSpPr>
          <p:spPr bwMode="auto">
            <a:xfrm rot="5400000">
              <a:off x="2180" y="2982"/>
              <a:ext cx="182" cy="586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53" name="Rectangle 83"/>
            <p:cNvSpPr>
              <a:spLocks noChangeArrowheads="1"/>
            </p:cNvSpPr>
            <p:nvPr/>
          </p:nvSpPr>
          <p:spPr bwMode="auto">
            <a:xfrm rot="5400000">
              <a:off x="2172" y="3270"/>
              <a:ext cx="184" cy="58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54" name="Line 84"/>
            <p:cNvSpPr>
              <a:spLocks noChangeShapeType="1"/>
            </p:cNvSpPr>
            <p:nvPr/>
          </p:nvSpPr>
          <p:spPr bwMode="auto">
            <a:xfrm rot="5400000" flipV="1">
              <a:off x="1257" y="2971"/>
              <a:ext cx="1" cy="895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55" name="Line 88"/>
            <p:cNvSpPr>
              <a:spLocks noChangeShapeType="1"/>
            </p:cNvSpPr>
            <p:nvPr/>
          </p:nvSpPr>
          <p:spPr bwMode="auto">
            <a:xfrm rot="5400000" flipV="1">
              <a:off x="3133" y="3115"/>
              <a:ext cx="1" cy="59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56" name="Line 92"/>
            <p:cNvSpPr>
              <a:spLocks noChangeShapeType="1"/>
            </p:cNvSpPr>
            <p:nvPr/>
          </p:nvSpPr>
          <p:spPr bwMode="auto">
            <a:xfrm rot="5400000" flipV="1">
              <a:off x="2273" y="3115"/>
              <a:ext cx="1" cy="592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857" name="Line 98"/>
            <p:cNvSpPr>
              <a:spLocks noChangeShapeType="1"/>
            </p:cNvSpPr>
            <p:nvPr/>
          </p:nvSpPr>
          <p:spPr bwMode="auto">
            <a:xfrm>
              <a:off x="4610" y="2999"/>
              <a:ext cx="30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5858" name="Group 101"/>
            <p:cNvGrpSpPr>
              <a:grpSpLocks/>
            </p:cNvGrpSpPr>
            <p:nvPr/>
          </p:nvGrpSpPr>
          <p:grpSpPr bwMode="auto">
            <a:xfrm>
              <a:off x="1819" y="3389"/>
              <a:ext cx="96" cy="48"/>
              <a:chOff x="1819" y="3509"/>
              <a:chExt cx="96" cy="48"/>
            </a:xfrm>
          </p:grpSpPr>
          <p:sp>
            <p:nvSpPr>
              <p:cNvPr id="75862" name="Line 99"/>
              <p:cNvSpPr>
                <a:spLocks noChangeShapeType="1"/>
              </p:cNvSpPr>
              <p:nvPr/>
            </p:nvSpPr>
            <p:spPr bwMode="auto">
              <a:xfrm>
                <a:off x="1819" y="3509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863" name="Line 100"/>
              <p:cNvSpPr>
                <a:spLocks noChangeShapeType="1"/>
              </p:cNvSpPr>
              <p:nvPr/>
            </p:nvSpPr>
            <p:spPr bwMode="auto">
              <a:xfrm>
                <a:off x="1819" y="3557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5859" name="Group 102"/>
            <p:cNvGrpSpPr>
              <a:grpSpLocks/>
            </p:cNvGrpSpPr>
            <p:nvPr/>
          </p:nvGrpSpPr>
          <p:grpSpPr bwMode="auto">
            <a:xfrm>
              <a:off x="2635" y="3389"/>
              <a:ext cx="96" cy="48"/>
              <a:chOff x="1819" y="3509"/>
              <a:chExt cx="96" cy="48"/>
            </a:xfrm>
          </p:grpSpPr>
          <p:sp>
            <p:nvSpPr>
              <p:cNvPr id="75860" name="Line 103"/>
              <p:cNvSpPr>
                <a:spLocks noChangeShapeType="1"/>
              </p:cNvSpPr>
              <p:nvPr/>
            </p:nvSpPr>
            <p:spPr bwMode="auto">
              <a:xfrm>
                <a:off x="1819" y="3509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861" name="Line 104"/>
              <p:cNvSpPr>
                <a:spLocks noChangeShapeType="1"/>
              </p:cNvSpPr>
              <p:nvPr/>
            </p:nvSpPr>
            <p:spPr bwMode="auto">
              <a:xfrm>
                <a:off x="1819" y="3557"/>
                <a:ext cx="9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75781" name="Picture 9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2D8D83-EF5E-407E-B518-FF510DE38AC3}" type="slidenum">
              <a:rPr lang="en-US"/>
              <a:pPr/>
              <a:t>38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77828" name="Picture 2"/>
          <p:cNvPicPr>
            <a:picLocks noChangeAspect="1" noChangeArrowheads="1"/>
          </p:cNvPicPr>
          <p:nvPr/>
        </p:nvPicPr>
        <p:blipFill>
          <a:blip r:embed="rId3"/>
          <a:srcRect b="4033"/>
          <a:stretch>
            <a:fillRect/>
          </a:stretch>
        </p:blipFill>
        <p:spPr bwMode="auto">
          <a:xfrm>
            <a:off x="685800" y="0"/>
            <a:ext cx="7766050" cy="627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9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93F01-5773-4257-A2FB-EFF06BE09E6A}" type="slidenum">
              <a:rPr lang="en-US"/>
              <a:pPr/>
              <a:t>39</a:t>
            </a:fld>
            <a:endParaRPr lang="en-US"/>
          </a:p>
        </p:txBody>
      </p:sp>
      <p:sp>
        <p:nvSpPr>
          <p:cNvPr id="7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79876" name="Group 97"/>
          <p:cNvGrpSpPr>
            <a:grpSpLocks/>
          </p:cNvGrpSpPr>
          <p:nvPr/>
        </p:nvGrpSpPr>
        <p:grpSpPr bwMode="auto">
          <a:xfrm>
            <a:off x="801688" y="79375"/>
            <a:ext cx="7758112" cy="6053138"/>
            <a:chOff x="505" y="50"/>
            <a:chExt cx="4887" cy="3813"/>
          </a:xfrm>
        </p:grpSpPr>
        <p:sp>
          <p:nvSpPr>
            <p:cNvPr id="79878" name="Rectangle 2"/>
            <p:cNvSpPr>
              <a:spLocks noChangeArrowheads="1"/>
            </p:cNvSpPr>
            <p:nvPr/>
          </p:nvSpPr>
          <p:spPr bwMode="auto">
            <a:xfrm>
              <a:off x="516" y="50"/>
              <a:ext cx="4771" cy="3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400" b="1">
                  <a:latin typeface="Helvetica" charset="0"/>
                </a:rPr>
                <a:t>Name:</a:t>
              </a:r>
              <a:r>
                <a:rPr lang="en-US" sz="1600" b="1" u="sng">
                  <a:latin typeface="Helvetica" charset="0"/>
                </a:rPr>
                <a:t>	</a:t>
              </a:r>
            </a:p>
            <a:p>
              <a:pPr>
                <a:lnSpc>
                  <a:spcPct val="80000"/>
                </a:lnSpc>
              </a:pPr>
              <a:endParaRPr lang="en-US" sz="1600" b="1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endParaRPr lang="en-US" sz="1600" b="1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endParaRPr lang="en-US" sz="1600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600" u="sng">
                  <a:latin typeface="Helvetica" charset="0"/>
                </a:rPr>
                <a:t>Activation Assignments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                                                                 </a:t>
              </a:r>
              <a:r>
                <a:rPr lang="en-US" sz="1400">
                  <a:latin typeface="Helvetica" charset="0"/>
                </a:rPr>
                <a:t>		                	</a:t>
              </a:r>
              <a:r>
                <a:rPr lang="en-US" sz="1400" b="1">
                  <a:latin typeface="Helvetica" charset="0"/>
                </a:rPr>
                <a:t>Place to be </a:t>
              </a:r>
              <a:endParaRPr lang="en-US" sz="1400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400" b="1">
                  <a:latin typeface="Helvetica" charset="0"/>
                </a:rPr>
                <a:t>Date			Topic/Assignment			completed</a:t>
              </a:r>
              <a:r>
                <a:rPr lang="en-US" sz="1400" b="1" u="sng">
                  <a:latin typeface="Helvetica" charset="0"/>
                </a:rPr>
                <a:t>	</a:t>
              </a:r>
              <a:endParaRPr lang="en-US" sz="1600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endParaRPr lang="en-US" sz="1600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endParaRPr lang="en-US" sz="1600" u="sng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600" u="sng">
                  <a:latin typeface="Helvetica" charset="0"/>
                </a:rPr>
                <a:t>Maintenance Assignments</a:t>
              </a:r>
              <a:endParaRPr lang="en-US" sz="1400" u="sng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400">
                  <a:latin typeface="Helvetica" charset="0"/>
                </a:rPr>
                <a:t>                                                                 	      		          	</a:t>
              </a:r>
              <a:r>
                <a:rPr lang="en-US" sz="1400" b="1">
                  <a:latin typeface="Helvetica" charset="0"/>
                </a:rPr>
                <a:t>Place to be </a:t>
              </a:r>
              <a:endParaRPr lang="en-US" sz="1400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400" b="1">
                  <a:latin typeface="Helvetica" charset="0"/>
                </a:rPr>
                <a:t>Date			Topic/Assignment			completed</a:t>
              </a:r>
              <a:r>
                <a:rPr lang="en-US" sz="1400" b="1" u="sng">
                  <a:latin typeface="Helvetica" charset="0"/>
                </a:rPr>
                <a:t>	</a:t>
              </a:r>
              <a:endParaRPr lang="en-US" sz="1400">
                <a:latin typeface="Helvetica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4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4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  <a:p>
              <a:pPr>
                <a:lnSpc>
                  <a:spcPct val="80000"/>
                </a:lnSpc>
              </a:pPr>
              <a:r>
                <a:rPr lang="en-US" sz="1600">
                  <a:latin typeface="Helvetica" charset="0"/>
                </a:rPr>
                <a:t>					</a:t>
              </a:r>
            </a:p>
          </p:txBody>
        </p:sp>
        <p:sp>
          <p:nvSpPr>
            <p:cNvPr id="79879" name="Rectangle 3"/>
            <p:cNvSpPr>
              <a:spLocks noChangeArrowheads="1"/>
            </p:cNvSpPr>
            <p:nvPr/>
          </p:nvSpPr>
          <p:spPr bwMode="auto">
            <a:xfrm>
              <a:off x="2042" y="157"/>
              <a:ext cx="1673" cy="4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600" b="1">
                  <a:latin typeface="Helvetica" charset="0"/>
                </a:rPr>
                <a:t>Error Monitoring Strategy</a:t>
              </a:r>
            </a:p>
            <a:p>
              <a:pPr algn="ctr">
                <a:lnSpc>
                  <a:spcPct val="80000"/>
                </a:lnSpc>
              </a:pPr>
              <a:r>
                <a:rPr lang="en-US" sz="1600" b="1">
                  <a:latin typeface="Helvetica" charset="0"/>
                </a:rPr>
                <a:t>Assignment Sheet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 b="1">
                  <a:latin typeface="Helvetica" charset="0"/>
                </a:rPr>
                <a:t>(Step 8)</a:t>
              </a:r>
              <a:endParaRPr lang="en-US" sz="1600" b="1">
                <a:latin typeface="Helvetica" charset="0"/>
              </a:endParaRPr>
            </a:p>
          </p:txBody>
        </p:sp>
        <p:grpSp>
          <p:nvGrpSpPr>
            <p:cNvPr id="79880" name="Group 52"/>
            <p:cNvGrpSpPr>
              <a:grpSpLocks/>
            </p:cNvGrpSpPr>
            <p:nvPr/>
          </p:nvGrpSpPr>
          <p:grpSpPr bwMode="auto">
            <a:xfrm>
              <a:off x="508" y="1116"/>
              <a:ext cx="4884" cy="1064"/>
              <a:chOff x="508" y="1404"/>
              <a:chExt cx="4884" cy="1064"/>
            </a:xfrm>
          </p:grpSpPr>
          <p:grpSp>
            <p:nvGrpSpPr>
              <p:cNvPr id="79921" name="Group 51"/>
              <p:cNvGrpSpPr>
                <a:grpSpLocks/>
              </p:cNvGrpSpPr>
              <p:nvPr/>
            </p:nvGrpSpPr>
            <p:grpSpPr bwMode="auto">
              <a:xfrm>
                <a:off x="508" y="1556"/>
                <a:ext cx="4884" cy="0"/>
                <a:chOff x="508" y="1556"/>
                <a:chExt cx="4884" cy="0"/>
              </a:xfrm>
            </p:grpSpPr>
            <p:sp>
              <p:nvSpPr>
                <p:cNvPr id="79950" name="Line 4"/>
                <p:cNvSpPr>
                  <a:spLocks noChangeShapeType="1"/>
                </p:cNvSpPr>
                <p:nvPr/>
              </p:nvSpPr>
              <p:spPr bwMode="auto">
                <a:xfrm>
                  <a:off x="508" y="1556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51" name="Line 5"/>
                <p:cNvSpPr>
                  <a:spLocks noChangeShapeType="1"/>
                </p:cNvSpPr>
                <p:nvPr/>
              </p:nvSpPr>
              <p:spPr bwMode="auto">
                <a:xfrm>
                  <a:off x="1220" y="1556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52" name="Line 6"/>
                <p:cNvSpPr>
                  <a:spLocks noChangeShapeType="1"/>
                </p:cNvSpPr>
                <p:nvPr/>
              </p:nvSpPr>
              <p:spPr bwMode="auto">
                <a:xfrm>
                  <a:off x="4508" y="1556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922" name="Group 50"/>
              <p:cNvGrpSpPr>
                <a:grpSpLocks/>
              </p:cNvGrpSpPr>
              <p:nvPr/>
            </p:nvGrpSpPr>
            <p:grpSpPr bwMode="auto">
              <a:xfrm>
                <a:off x="508" y="1708"/>
                <a:ext cx="4884" cy="0"/>
                <a:chOff x="508" y="1708"/>
                <a:chExt cx="4884" cy="0"/>
              </a:xfrm>
            </p:grpSpPr>
            <p:sp>
              <p:nvSpPr>
                <p:cNvPr id="79947" name="Line 15"/>
                <p:cNvSpPr>
                  <a:spLocks noChangeShapeType="1"/>
                </p:cNvSpPr>
                <p:nvPr/>
              </p:nvSpPr>
              <p:spPr bwMode="auto">
                <a:xfrm>
                  <a:off x="508" y="1708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48" name="Line 16"/>
                <p:cNvSpPr>
                  <a:spLocks noChangeShapeType="1"/>
                </p:cNvSpPr>
                <p:nvPr/>
              </p:nvSpPr>
              <p:spPr bwMode="auto">
                <a:xfrm>
                  <a:off x="1220" y="1708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49" name="Line 17"/>
                <p:cNvSpPr>
                  <a:spLocks noChangeShapeType="1"/>
                </p:cNvSpPr>
                <p:nvPr/>
              </p:nvSpPr>
              <p:spPr bwMode="auto">
                <a:xfrm>
                  <a:off x="4508" y="1708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923" name="Group 49"/>
              <p:cNvGrpSpPr>
                <a:grpSpLocks/>
              </p:cNvGrpSpPr>
              <p:nvPr/>
            </p:nvGrpSpPr>
            <p:grpSpPr bwMode="auto">
              <a:xfrm>
                <a:off x="508" y="1860"/>
                <a:ext cx="4884" cy="0"/>
                <a:chOff x="508" y="1860"/>
                <a:chExt cx="4884" cy="0"/>
              </a:xfrm>
            </p:grpSpPr>
            <p:sp>
              <p:nvSpPr>
                <p:cNvPr id="79944" name="Line 19"/>
                <p:cNvSpPr>
                  <a:spLocks noChangeShapeType="1"/>
                </p:cNvSpPr>
                <p:nvPr/>
              </p:nvSpPr>
              <p:spPr bwMode="auto">
                <a:xfrm>
                  <a:off x="508" y="1860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45" name="Line 20"/>
                <p:cNvSpPr>
                  <a:spLocks noChangeShapeType="1"/>
                </p:cNvSpPr>
                <p:nvPr/>
              </p:nvSpPr>
              <p:spPr bwMode="auto">
                <a:xfrm>
                  <a:off x="1220" y="1860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46" name="Line 21"/>
                <p:cNvSpPr>
                  <a:spLocks noChangeShapeType="1"/>
                </p:cNvSpPr>
                <p:nvPr/>
              </p:nvSpPr>
              <p:spPr bwMode="auto">
                <a:xfrm>
                  <a:off x="4508" y="1860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924" name="Group 48"/>
              <p:cNvGrpSpPr>
                <a:grpSpLocks/>
              </p:cNvGrpSpPr>
              <p:nvPr/>
            </p:nvGrpSpPr>
            <p:grpSpPr bwMode="auto">
              <a:xfrm>
                <a:off x="508" y="2164"/>
                <a:ext cx="4884" cy="0"/>
                <a:chOff x="508" y="2164"/>
                <a:chExt cx="4884" cy="0"/>
              </a:xfrm>
            </p:grpSpPr>
            <p:sp>
              <p:nvSpPr>
                <p:cNvPr id="79941" name="Line 23"/>
                <p:cNvSpPr>
                  <a:spLocks noChangeShapeType="1"/>
                </p:cNvSpPr>
                <p:nvPr/>
              </p:nvSpPr>
              <p:spPr bwMode="auto">
                <a:xfrm>
                  <a:off x="508" y="2164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42" name="Line 24"/>
                <p:cNvSpPr>
                  <a:spLocks noChangeShapeType="1"/>
                </p:cNvSpPr>
                <p:nvPr/>
              </p:nvSpPr>
              <p:spPr bwMode="auto">
                <a:xfrm>
                  <a:off x="1220" y="2164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43" name="Line 25"/>
                <p:cNvSpPr>
                  <a:spLocks noChangeShapeType="1"/>
                </p:cNvSpPr>
                <p:nvPr/>
              </p:nvSpPr>
              <p:spPr bwMode="auto">
                <a:xfrm>
                  <a:off x="4508" y="2164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925" name="Group 47"/>
              <p:cNvGrpSpPr>
                <a:grpSpLocks/>
              </p:cNvGrpSpPr>
              <p:nvPr/>
            </p:nvGrpSpPr>
            <p:grpSpPr bwMode="auto">
              <a:xfrm>
                <a:off x="508" y="2316"/>
                <a:ext cx="4884" cy="0"/>
                <a:chOff x="508" y="2316"/>
                <a:chExt cx="4884" cy="0"/>
              </a:xfrm>
            </p:grpSpPr>
            <p:sp>
              <p:nvSpPr>
                <p:cNvPr id="79938" name="Line 27"/>
                <p:cNvSpPr>
                  <a:spLocks noChangeShapeType="1"/>
                </p:cNvSpPr>
                <p:nvPr/>
              </p:nvSpPr>
              <p:spPr bwMode="auto">
                <a:xfrm>
                  <a:off x="508" y="2316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39" name="Line 28"/>
                <p:cNvSpPr>
                  <a:spLocks noChangeShapeType="1"/>
                </p:cNvSpPr>
                <p:nvPr/>
              </p:nvSpPr>
              <p:spPr bwMode="auto">
                <a:xfrm>
                  <a:off x="1220" y="2316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40" name="Line 29"/>
                <p:cNvSpPr>
                  <a:spLocks noChangeShapeType="1"/>
                </p:cNvSpPr>
                <p:nvPr/>
              </p:nvSpPr>
              <p:spPr bwMode="auto">
                <a:xfrm>
                  <a:off x="4508" y="2316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926" name="Group 46"/>
              <p:cNvGrpSpPr>
                <a:grpSpLocks/>
              </p:cNvGrpSpPr>
              <p:nvPr/>
            </p:nvGrpSpPr>
            <p:grpSpPr bwMode="auto">
              <a:xfrm>
                <a:off x="508" y="2468"/>
                <a:ext cx="4884" cy="0"/>
                <a:chOff x="508" y="2468"/>
                <a:chExt cx="4884" cy="0"/>
              </a:xfrm>
            </p:grpSpPr>
            <p:sp>
              <p:nvSpPr>
                <p:cNvPr id="79935" name="Line 31"/>
                <p:cNvSpPr>
                  <a:spLocks noChangeShapeType="1"/>
                </p:cNvSpPr>
                <p:nvPr/>
              </p:nvSpPr>
              <p:spPr bwMode="auto">
                <a:xfrm>
                  <a:off x="508" y="2468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36" name="Line 32"/>
                <p:cNvSpPr>
                  <a:spLocks noChangeShapeType="1"/>
                </p:cNvSpPr>
                <p:nvPr/>
              </p:nvSpPr>
              <p:spPr bwMode="auto">
                <a:xfrm>
                  <a:off x="1220" y="2468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37" name="Line 33"/>
                <p:cNvSpPr>
                  <a:spLocks noChangeShapeType="1"/>
                </p:cNvSpPr>
                <p:nvPr/>
              </p:nvSpPr>
              <p:spPr bwMode="auto">
                <a:xfrm>
                  <a:off x="4508" y="2468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927" name="Group 45"/>
              <p:cNvGrpSpPr>
                <a:grpSpLocks/>
              </p:cNvGrpSpPr>
              <p:nvPr/>
            </p:nvGrpSpPr>
            <p:grpSpPr bwMode="auto">
              <a:xfrm>
                <a:off x="508" y="2012"/>
                <a:ext cx="4884" cy="0"/>
                <a:chOff x="508" y="2012"/>
                <a:chExt cx="4884" cy="0"/>
              </a:xfrm>
            </p:grpSpPr>
            <p:sp>
              <p:nvSpPr>
                <p:cNvPr id="79932" name="Line 35"/>
                <p:cNvSpPr>
                  <a:spLocks noChangeShapeType="1"/>
                </p:cNvSpPr>
                <p:nvPr/>
              </p:nvSpPr>
              <p:spPr bwMode="auto">
                <a:xfrm>
                  <a:off x="508" y="2012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33" name="Line 36"/>
                <p:cNvSpPr>
                  <a:spLocks noChangeShapeType="1"/>
                </p:cNvSpPr>
                <p:nvPr/>
              </p:nvSpPr>
              <p:spPr bwMode="auto">
                <a:xfrm>
                  <a:off x="1220" y="2012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34" name="Line 37"/>
                <p:cNvSpPr>
                  <a:spLocks noChangeShapeType="1"/>
                </p:cNvSpPr>
                <p:nvPr/>
              </p:nvSpPr>
              <p:spPr bwMode="auto">
                <a:xfrm>
                  <a:off x="4508" y="2012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928" name="Group 44"/>
              <p:cNvGrpSpPr>
                <a:grpSpLocks/>
              </p:cNvGrpSpPr>
              <p:nvPr/>
            </p:nvGrpSpPr>
            <p:grpSpPr bwMode="auto">
              <a:xfrm>
                <a:off x="508" y="1404"/>
                <a:ext cx="4884" cy="0"/>
                <a:chOff x="508" y="1404"/>
                <a:chExt cx="4884" cy="0"/>
              </a:xfrm>
            </p:grpSpPr>
            <p:sp>
              <p:nvSpPr>
                <p:cNvPr id="79929" name="Line 39"/>
                <p:cNvSpPr>
                  <a:spLocks noChangeShapeType="1"/>
                </p:cNvSpPr>
                <p:nvPr/>
              </p:nvSpPr>
              <p:spPr bwMode="auto">
                <a:xfrm>
                  <a:off x="508" y="1404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30" name="Line 40"/>
                <p:cNvSpPr>
                  <a:spLocks noChangeShapeType="1"/>
                </p:cNvSpPr>
                <p:nvPr/>
              </p:nvSpPr>
              <p:spPr bwMode="auto">
                <a:xfrm>
                  <a:off x="1220" y="1404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31" name="Line 41"/>
                <p:cNvSpPr>
                  <a:spLocks noChangeShapeType="1"/>
                </p:cNvSpPr>
                <p:nvPr/>
              </p:nvSpPr>
              <p:spPr bwMode="auto">
                <a:xfrm>
                  <a:off x="4508" y="1404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79881" name="Line 43"/>
            <p:cNvSpPr>
              <a:spLocks noChangeShapeType="1"/>
            </p:cNvSpPr>
            <p:nvPr/>
          </p:nvSpPr>
          <p:spPr bwMode="auto">
            <a:xfrm>
              <a:off x="505" y="927"/>
              <a:ext cx="4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2" name="Line 53"/>
            <p:cNvSpPr>
              <a:spLocks noChangeShapeType="1"/>
            </p:cNvSpPr>
            <p:nvPr/>
          </p:nvSpPr>
          <p:spPr bwMode="auto">
            <a:xfrm>
              <a:off x="2270" y="927"/>
              <a:ext cx="103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3" name="Line 54"/>
            <p:cNvSpPr>
              <a:spLocks noChangeShapeType="1"/>
            </p:cNvSpPr>
            <p:nvPr/>
          </p:nvSpPr>
          <p:spPr bwMode="auto">
            <a:xfrm>
              <a:off x="4562" y="927"/>
              <a:ext cx="65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9884" name="Group 55"/>
            <p:cNvGrpSpPr>
              <a:grpSpLocks/>
            </p:cNvGrpSpPr>
            <p:nvPr/>
          </p:nvGrpSpPr>
          <p:grpSpPr bwMode="auto">
            <a:xfrm>
              <a:off x="508" y="2799"/>
              <a:ext cx="4884" cy="1064"/>
              <a:chOff x="508" y="1404"/>
              <a:chExt cx="4884" cy="1064"/>
            </a:xfrm>
          </p:grpSpPr>
          <p:grpSp>
            <p:nvGrpSpPr>
              <p:cNvPr id="79889" name="Group 56"/>
              <p:cNvGrpSpPr>
                <a:grpSpLocks/>
              </p:cNvGrpSpPr>
              <p:nvPr/>
            </p:nvGrpSpPr>
            <p:grpSpPr bwMode="auto">
              <a:xfrm>
                <a:off x="508" y="1556"/>
                <a:ext cx="4884" cy="0"/>
                <a:chOff x="508" y="1556"/>
                <a:chExt cx="4884" cy="0"/>
              </a:xfrm>
            </p:grpSpPr>
            <p:sp>
              <p:nvSpPr>
                <p:cNvPr id="79918" name="Line 57"/>
                <p:cNvSpPr>
                  <a:spLocks noChangeShapeType="1"/>
                </p:cNvSpPr>
                <p:nvPr/>
              </p:nvSpPr>
              <p:spPr bwMode="auto">
                <a:xfrm>
                  <a:off x="508" y="1556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19" name="Line 58"/>
                <p:cNvSpPr>
                  <a:spLocks noChangeShapeType="1"/>
                </p:cNvSpPr>
                <p:nvPr/>
              </p:nvSpPr>
              <p:spPr bwMode="auto">
                <a:xfrm>
                  <a:off x="1220" y="1556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20" name="Line 59"/>
                <p:cNvSpPr>
                  <a:spLocks noChangeShapeType="1"/>
                </p:cNvSpPr>
                <p:nvPr/>
              </p:nvSpPr>
              <p:spPr bwMode="auto">
                <a:xfrm>
                  <a:off x="4508" y="1556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890" name="Group 60"/>
              <p:cNvGrpSpPr>
                <a:grpSpLocks/>
              </p:cNvGrpSpPr>
              <p:nvPr/>
            </p:nvGrpSpPr>
            <p:grpSpPr bwMode="auto">
              <a:xfrm>
                <a:off x="508" y="1708"/>
                <a:ext cx="4884" cy="0"/>
                <a:chOff x="508" y="1708"/>
                <a:chExt cx="4884" cy="0"/>
              </a:xfrm>
            </p:grpSpPr>
            <p:sp>
              <p:nvSpPr>
                <p:cNvPr id="79915" name="Line 61"/>
                <p:cNvSpPr>
                  <a:spLocks noChangeShapeType="1"/>
                </p:cNvSpPr>
                <p:nvPr/>
              </p:nvSpPr>
              <p:spPr bwMode="auto">
                <a:xfrm>
                  <a:off x="508" y="1708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16" name="Line 62"/>
                <p:cNvSpPr>
                  <a:spLocks noChangeShapeType="1"/>
                </p:cNvSpPr>
                <p:nvPr/>
              </p:nvSpPr>
              <p:spPr bwMode="auto">
                <a:xfrm>
                  <a:off x="1220" y="1708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17" name="Line 63"/>
                <p:cNvSpPr>
                  <a:spLocks noChangeShapeType="1"/>
                </p:cNvSpPr>
                <p:nvPr/>
              </p:nvSpPr>
              <p:spPr bwMode="auto">
                <a:xfrm>
                  <a:off x="4508" y="1708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891" name="Group 64"/>
              <p:cNvGrpSpPr>
                <a:grpSpLocks/>
              </p:cNvGrpSpPr>
              <p:nvPr/>
            </p:nvGrpSpPr>
            <p:grpSpPr bwMode="auto">
              <a:xfrm>
                <a:off x="508" y="1860"/>
                <a:ext cx="4884" cy="0"/>
                <a:chOff x="508" y="1860"/>
                <a:chExt cx="4884" cy="0"/>
              </a:xfrm>
            </p:grpSpPr>
            <p:sp>
              <p:nvSpPr>
                <p:cNvPr id="79912" name="Line 65"/>
                <p:cNvSpPr>
                  <a:spLocks noChangeShapeType="1"/>
                </p:cNvSpPr>
                <p:nvPr/>
              </p:nvSpPr>
              <p:spPr bwMode="auto">
                <a:xfrm>
                  <a:off x="508" y="1860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13" name="Line 66"/>
                <p:cNvSpPr>
                  <a:spLocks noChangeShapeType="1"/>
                </p:cNvSpPr>
                <p:nvPr/>
              </p:nvSpPr>
              <p:spPr bwMode="auto">
                <a:xfrm>
                  <a:off x="1220" y="1860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14" name="Line 67"/>
                <p:cNvSpPr>
                  <a:spLocks noChangeShapeType="1"/>
                </p:cNvSpPr>
                <p:nvPr/>
              </p:nvSpPr>
              <p:spPr bwMode="auto">
                <a:xfrm>
                  <a:off x="4508" y="1860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892" name="Group 68"/>
              <p:cNvGrpSpPr>
                <a:grpSpLocks/>
              </p:cNvGrpSpPr>
              <p:nvPr/>
            </p:nvGrpSpPr>
            <p:grpSpPr bwMode="auto">
              <a:xfrm>
                <a:off x="508" y="2164"/>
                <a:ext cx="4884" cy="0"/>
                <a:chOff x="508" y="2164"/>
                <a:chExt cx="4884" cy="0"/>
              </a:xfrm>
            </p:grpSpPr>
            <p:sp>
              <p:nvSpPr>
                <p:cNvPr id="79909" name="Line 69"/>
                <p:cNvSpPr>
                  <a:spLocks noChangeShapeType="1"/>
                </p:cNvSpPr>
                <p:nvPr/>
              </p:nvSpPr>
              <p:spPr bwMode="auto">
                <a:xfrm>
                  <a:off x="508" y="2164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10" name="Line 70"/>
                <p:cNvSpPr>
                  <a:spLocks noChangeShapeType="1"/>
                </p:cNvSpPr>
                <p:nvPr/>
              </p:nvSpPr>
              <p:spPr bwMode="auto">
                <a:xfrm>
                  <a:off x="1220" y="2164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11" name="Line 71"/>
                <p:cNvSpPr>
                  <a:spLocks noChangeShapeType="1"/>
                </p:cNvSpPr>
                <p:nvPr/>
              </p:nvSpPr>
              <p:spPr bwMode="auto">
                <a:xfrm>
                  <a:off x="4508" y="2164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893" name="Group 72"/>
              <p:cNvGrpSpPr>
                <a:grpSpLocks/>
              </p:cNvGrpSpPr>
              <p:nvPr/>
            </p:nvGrpSpPr>
            <p:grpSpPr bwMode="auto">
              <a:xfrm>
                <a:off x="508" y="2316"/>
                <a:ext cx="4884" cy="0"/>
                <a:chOff x="508" y="2316"/>
                <a:chExt cx="4884" cy="0"/>
              </a:xfrm>
            </p:grpSpPr>
            <p:sp>
              <p:nvSpPr>
                <p:cNvPr id="79906" name="Line 73"/>
                <p:cNvSpPr>
                  <a:spLocks noChangeShapeType="1"/>
                </p:cNvSpPr>
                <p:nvPr/>
              </p:nvSpPr>
              <p:spPr bwMode="auto">
                <a:xfrm>
                  <a:off x="508" y="2316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07" name="Line 74"/>
                <p:cNvSpPr>
                  <a:spLocks noChangeShapeType="1"/>
                </p:cNvSpPr>
                <p:nvPr/>
              </p:nvSpPr>
              <p:spPr bwMode="auto">
                <a:xfrm>
                  <a:off x="1220" y="2316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08" name="Line 75"/>
                <p:cNvSpPr>
                  <a:spLocks noChangeShapeType="1"/>
                </p:cNvSpPr>
                <p:nvPr/>
              </p:nvSpPr>
              <p:spPr bwMode="auto">
                <a:xfrm>
                  <a:off x="4508" y="2316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894" name="Group 76"/>
              <p:cNvGrpSpPr>
                <a:grpSpLocks/>
              </p:cNvGrpSpPr>
              <p:nvPr/>
            </p:nvGrpSpPr>
            <p:grpSpPr bwMode="auto">
              <a:xfrm>
                <a:off x="508" y="2468"/>
                <a:ext cx="4884" cy="0"/>
                <a:chOff x="508" y="2468"/>
                <a:chExt cx="4884" cy="0"/>
              </a:xfrm>
            </p:grpSpPr>
            <p:sp>
              <p:nvSpPr>
                <p:cNvPr id="79903" name="Line 77"/>
                <p:cNvSpPr>
                  <a:spLocks noChangeShapeType="1"/>
                </p:cNvSpPr>
                <p:nvPr/>
              </p:nvSpPr>
              <p:spPr bwMode="auto">
                <a:xfrm>
                  <a:off x="508" y="2468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04" name="Line 78"/>
                <p:cNvSpPr>
                  <a:spLocks noChangeShapeType="1"/>
                </p:cNvSpPr>
                <p:nvPr/>
              </p:nvSpPr>
              <p:spPr bwMode="auto">
                <a:xfrm>
                  <a:off x="1220" y="2468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05" name="Line 79"/>
                <p:cNvSpPr>
                  <a:spLocks noChangeShapeType="1"/>
                </p:cNvSpPr>
                <p:nvPr/>
              </p:nvSpPr>
              <p:spPr bwMode="auto">
                <a:xfrm>
                  <a:off x="4508" y="2468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895" name="Group 80"/>
              <p:cNvGrpSpPr>
                <a:grpSpLocks/>
              </p:cNvGrpSpPr>
              <p:nvPr/>
            </p:nvGrpSpPr>
            <p:grpSpPr bwMode="auto">
              <a:xfrm>
                <a:off x="508" y="2012"/>
                <a:ext cx="4884" cy="0"/>
                <a:chOff x="508" y="2012"/>
                <a:chExt cx="4884" cy="0"/>
              </a:xfrm>
            </p:grpSpPr>
            <p:sp>
              <p:nvSpPr>
                <p:cNvPr id="79900" name="Line 81"/>
                <p:cNvSpPr>
                  <a:spLocks noChangeShapeType="1"/>
                </p:cNvSpPr>
                <p:nvPr/>
              </p:nvSpPr>
              <p:spPr bwMode="auto">
                <a:xfrm>
                  <a:off x="508" y="2012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01" name="Line 82"/>
                <p:cNvSpPr>
                  <a:spLocks noChangeShapeType="1"/>
                </p:cNvSpPr>
                <p:nvPr/>
              </p:nvSpPr>
              <p:spPr bwMode="auto">
                <a:xfrm>
                  <a:off x="1220" y="2012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902" name="Line 83"/>
                <p:cNvSpPr>
                  <a:spLocks noChangeShapeType="1"/>
                </p:cNvSpPr>
                <p:nvPr/>
              </p:nvSpPr>
              <p:spPr bwMode="auto">
                <a:xfrm>
                  <a:off x="4508" y="2012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79896" name="Group 84"/>
              <p:cNvGrpSpPr>
                <a:grpSpLocks/>
              </p:cNvGrpSpPr>
              <p:nvPr/>
            </p:nvGrpSpPr>
            <p:grpSpPr bwMode="auto">
              <a:xfrm>
                <a:off x="508" y="1404"/>
                <a:ext cx="4884" cy="0"/>
                <a:chOff x="508" y="1404"/>
                <a:chExt cx="4884" cy="0"/>
              </a:xfrm>
            </p:grpSpPr>
            <p:sp>
              <p:nvSpPr>
                <p:cNvPr id="79897" name="Line 85"/>
                <p:cNvSpPr>
                  <a:spLocks noChangeShapeType="1"/>
                </p:cNvSpPr>
                <p:nvPr/>
              </p:nvSpPr>
              <p:spPr bwMode="auto">
                <a:xfrm>
                  <a:off x="508" y="1404"/>
                  <a:ext cx="43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898" name="Line 86"/>
                <p:cNvSpPr>
                  <a:spLocks noChangeShapeType="1"/>
                </p:cNvSpPr>
                <p:nvPr/>
              </p:nvSpPr>
              <p:spPr bwMode="auto">
                <a:xfrm>
                  <a:off x="1220" y="1404"/>
                  <a:ext cx="3092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899" name="Line 87"/>
                <p:cNvSpPr>
                  <a:spLocks noChangeShapeType="1"/>
                </p:cNvSpPr>
                <p:nvPr/>
              </p:nvSpPr>
              <p:spPr bwMode="auto">
                <a:xfrm>
                  <a:off x="4508" y="1404"/>
                  <a:ext cx="884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79885" name="Line 88"/>
            <p:cNvSpPr>
              <a:spLocks noChangeShapeType="1"/>
            </p:cNvSpPr>
            <p:nvPr/>
          </p:nvSpPr>
          <p:spPr bwMode="auto">
            <a:xfrm>
              <a:off x="505" y="2610"/>
              <a:ext cx="4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6" name="Line 93"/>
            <p:cNvSpPr>
              <a:spLocks noChangeShapeType="1"/>
            </p:cNvSpPr>
            <p:nvPr/>
          </p:nvSpPr>
          <p:spPr bwMode="auto">
            <a:xfrm>
              <a:off x="2270" y="2614"/>
              <a:ext cx="103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7" name="Line 94"/>
            <p:cNvSpPr>
              <a:spLocks noChangeShapeType="1"/>
            </p:cNvSpPr>
            <p:nvPr/>
          </p:nvSpPr>
          <p:spPr bwMode="auto">
            <a:xfrm>
              <a:off x="4562" y="2613"/>
              <a:ext cx="65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8" name="Line 96"/>
            <p:cNvSpPr>
              <a:spLocks noChangeShapeType="1"/>
            </p:cNvSpPr>
            <p:nvPr/>
          </p:nvSpPr>
          <p:spPr bwMode="auto">
            <a:xfrm>
              <a:off x="937" y="174"/>
              <a:ext cx="103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79877" name="Picture 7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D6ED9E-0D98-4AA6-8361-85FCB5B010B0}" type="slidenum">
              <a:rPr lang="en-US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Purpose of the Strategy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teach students to detect and correct the majority of errors in their writing.</a:t>
            </a:r>
          </a:p>
          <a:p>
            <a:pPr eaLnBrk="1" hangingPunct="1"/>
            <a:r>
              <a:rPr lang="en-US" smtClean="0"/>
              <a:t>To teach students to be aware of the appearance of their completed products.</a:t>
            </a:r>
          </a:p>
        </p:txBody>
      </p:sp>
      <p:pic>
        <p:nvPicPr>
          <p:cNvPr id="3277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200976-1C32-4CDB-9295-EDB9B45AF1F4}" type="slidenum">
              <a:rPr lang="en-US"/>
              <a:pPr/>
              <a:t>40</a:t>
            </a:fld>
            <a:endParaRPr lang="en-US"/>
          </a:p>
        </p:txBody>
      </p:sp>
      <p:sp>
        <p:nvSpPr>
          <p:cNvPr id="6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81924" name="Group 134"/>
          <p:cNvGrpSpPr>
            <a:grpSpLocks/>
          </p:cNvGrpSpPr>
          <p:nvPr/>
        </p:nvGrpSpPr>
        <p:grpSpPr bwMode="auto">
          <a:xfrm>
            <a:off x="665163" y="269875"/>
            <a:ext cx="7807325" cy="5634038"/>
            <a:chOff x="567" y="193"/>
            <a:chExt cx="4918" cy="3549"/>
          </a:xfrm>
        </p:grpSpPr>
        <p:sp>
          <p:nvSpPr>
            <p:cNvPr id="81926" name="Rectangle 3"/>
            <p:cNvSpPr>
              <a:spLocks noChangeArrowheads="1"/>
            </p:cNvSpPr>
            <p:nvPr/>
          </p:nvSpPr>
          <p:spPr bwMode="auto">
            <a:xfrm rot="5400000">
              <a:off x="1359" y="-324"/>
              <a:ext cx="3289" cy="484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7" name="Rectangle 4"/>
            <p:cNvSpPr>
              <a:spLocks noChangeArrowheads="1"/>
            </p:cNvSpPr>
            <p:nvPr/>
          </p:nvSpPr>
          <p:spPr bwMode="auto">
            <a:xfrm rot="5400000">
              <a:off x="1354" y="-342"/>
              <a:ext cx="3289" cy="4864"/>
            </a:xfrm>
            <a:prstGeom prst="rect">
              <a:avLst/>
            </a:prstGeom>
            <a:noFill/>
            <a:ln w="206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28" name="Rectangle 5"/>
            <p:cNvSpPr>
              <a:spLocks noChangeArrowheads="1"/>
            </p:cNvSpPr>
            <p:nvPr/>
          </p:nvSpPr>
          <p:spPr bwMode="auto">
            <a:xfrm>
              <a:off x="655" y="193"/>
              <a:ext cx="4830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b="1" u="sng">
                  <a:solidFill>
                    <a:srgbClr val="000000"/>
                  </a:solidFill>
                  <a:latin typeface="Arial" charset="0"/>
                </a:rPr>
                <a:t>ERROR MONITORING STRATEGY MANAGEMENT CHART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81929" name="Group 18"/>
            <p:cNvGrpSpPr>
              <a:grpSpLocks/>
            </p:cNvGrpSpPr>
            <p:nvPr/>
          </p:nvGrpSpPr>
          <p:grpSpPr bwMode="auto">
            <a:xfrm rot="5400000">
              <a:off x="1718" y="-177"/>
              <a:ext cx="2563" cy="4851"/>
              <a:chOff x="2262" y="13"/>
              <a:chExt cx="2563" cy="4851"/>
            </a:xfrm>
          </p:grpSpPr>
          <p:sp>
            <p:nvSpPr>
              <p:cNvPr id="81975" name="Line 6"/>
              <p:cNvSpPr>
                <a:spLocks noChangeShapeType="1"/>
              </p:cNvSpPr>
              <p:nvPr/>
            </p:nvSpPr>
            <p:spPr bwMode="auto">
              <a:xfrm flipV="1">
                <a:off x="2262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76" name="Line 7"/>
              <p:cNvSpPr>
                <a:spLocks noChangeShapeType="1"/>
              </p:cNvSpPr>
              <p:nvPr/>
            </p:nvSpPr>
            <p:spPr bwMode="auto">
              <a:xfrm flipV="1">
                <a:off x="2495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77" name="Line 8"/>
              <p:cNvSpPr>
                <a:spLocks noChangeShapeType="1"/>
              </p:cNvSpPr>
              <p:nvPr/>
            </p:nvSpPr>
            <p:spPr bwMode="auto">
              <a:xfrm flipV="1">
                <a:off x="2729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78" name="Line 9"/>
              <p:cNvSpPr>
                <a:spLocks noChangeShapeType="1"/>
              </p:cNvSpPr>
              <p:nvPr/>
            </p:nvSpPr>
            <p:spPr bwMode="auto">
              <a:xfrm flipV="1">
                <a:off x="2961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79" name="Line 10"/>
              <p:cNvSpPr>
                <a:spLocks noChangeShapeType="1"/>
              </p:cNvSpPr>
              <p:nvPr/>
            </p:nvSpPr>
            <p:spPr bwMode="auto">
              <a:xfrm flipV="1">
                <a:off x="3194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80" name="Line 11"/>
              <p:cNvSpPr>
                <a:spLocks noChangeShapeType="1"/>
              </p:cNvSpPr>
              <p:nvPr/>
            </p:nvSpPr>
            <p:spPr bwMode="auto">
              <a:xfrm flipV="1">
                <a:off x="3428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81" name="Line 12"/>
              <p:cNvSpPr>
                <a:spLocks noChangeShapeType="1"/>
              </p:cNvSpPr>
              <p:nvPr/>
            </p:nvSpPr>
            <p:spPr bwMode="auto">
              <a:xfrm flipV="1">
                <a:off x="3660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82" name="Line 13"/>
              <p:cNvSpPr>
                <a:spLocks noChangeShapeType="1"/>
              </p:cNvSpPr>
              <p:nvPr/>
            </p:nvSpPr>
            <p:spPr bwMode="auto">
              <a:xfrm flipV="1">
                <a:off x="3892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83" name="Line 14"/>
              <p:cNvSpPr>
                <a:spLocks noChangeShapeType="1"/>
              </p:cNvSpPr>
              <p:nvPr/>
            </p:nvSpPr>
            <p:spPr bwMode="auto">
              <a:xfrm flipV="1">
                <a:off x="4125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84" name="Line 15"/>
              <p:cNvSpPr>
                <a:spLocks noChangeShapeType="1"/>
              </p:cNvSpPr>
              <p:nvPr/>
            </p:nvSpPr>
            <p:spPr bwMode="auto">
              <a:xfrm flipV="1">
                <a:off x="4359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85" name="Line 16"/>
              <p:cNvSpPr>
                <a:spLocks noChangeShapeType="1"/>
              </p:cNvSpPr>
              <p:nvPr/>
            </p:nvSpPr>
            <p:spPr bwMode="auto">
              <a:xfrm flipV="1">
                <a:off x="4591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86" name="Line 17"/>
              <p:cNvSpPr>
                <a:spLocks noChangeShapeType="1"/>
              </p:cNvSpPr>
              <p:nvPr/>
            </p:nvSpPr>
            <p:spPr bwMode="auto">
              <a:xfrm flipV="1">
                <a:off x="4824" y="13"/>
                <a:ext cx="1" cy="485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1930" name="Line 19"/>
            <p:cNvSpPr>
              <a:spLocks noChangeShapeType="1"/>
            </p:cNvSpPr>
            <p:nvPr/>
          </p:nvSpPr>
          <p:spPr bwMode="auto">
            <a:xfrm rot="5400000" flipV="1">
              <a:off x="3006" y="-1458"/>
              <a:ext cx="1" cy="4837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1" name="Line 20"/>
            <p:cNvSpPr>
              <a:spLocks noChangeShapeType="1"/>
            </p:cNvSpPr>
            <p:nvPr/>
          </p:nvSpPr>
          <p:spPr bwMode="auto">
            <a:xfrm rot="5400000">
              <a:off x="238" y="2342"/>
              <a:ext cx="2766" cy="1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2" name="Line 21"/>
            <p:cNvSpPr>
              <a:spLocks noChangeShapeType="1"/>
            </p:cNvSpPr>
            <p:nvPr/>
          </p:nvSpPr>
          <p:spPr bwMode="auto">
            <a:xfrm rot="5400000">
              <a:off x="504" y="2350"/>
              <a:ext cx="27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3" name="Line 22"/>
            <p:cNvSpPr>
              <a:spLocks noChangeShapeType="1"/>
            </p:cNvSpPr>
            <p:nvPr/>
          </p:nvSpPr>
          <p:spPr bwMode="auto">
            <a:xfrm rot="5400000">
              <a:off x="771" y="2350"/>
              <a:ext cx="27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4" name="Line 23"/>
            <p:cNvSpPr>
              <a:spLocks noChangeShapeType="1"/>
            </p:cNvSpPr>
            <p:nvPr/>
          </p:nvSpPr>
          <p:spPr bwMode="auto">
            <a:xfrm rot="5400000">
              <a:off x="1045" y="2350"/>
              <a:ext cx="27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5" name="Line 24"/>
            <p:cNvSpPr>
              <a:spLocks noChangeShapeType="1"/>
            </p:cNvSpPr>
            <p:nvPr/>
          </p:nvSpPr>
          <p:spPr bwMode="auto">
            <a:xfrm rot="5400000">
              <a:off x="1310" y="2350"/>
              <a:ext cx="27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6" name="Line 25"/>
            <p:cNvSpPr>
              <a:spLocks noChangeShapeType="1"/>
            </p:cNvSpPr>
            <p:nvPr/>
          </p:nvSpPr>
          <p:spPr bwMode="auto">
            <a:xfrm rot="5400000">
              <a:off x="1585" y="2350"/>
              <a:ext cx="27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7" name="Line 26"/>
            <p:cNvSpPr>
              <a:spLocks noChangeShapeType="1"/>
            </p:cNvSpPr>
            <p:nvPr/>
          </p:nvSpPr>
          <p:spPr bwMode="auto">
            <a:xfrm rot="5400000">
              <a:off x="1852" y="2350"/>
              <a:ext cx="27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8" name="Line 27"/>
            <p:cNvSpPr>
              <a:spLocks noChangeShapeType="1"/>
            </p:cNvSpPr>
            <p:nvPr/>
          </p:nvSpPr>
          <p:spPr bwMode="auto">
            <a:xfrm rot="5400000">
              <a:off x="2124" y="2350"/>
              <a:ext cx="27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39" name="Line 28"/>
            <p:cNvSpPr>
              <a:spLocks noChangeShapeType="1"/>
            </p:cNvSpPr>
            <p:nvPr/>
          </p:nvSpPr>
          <p:spPr bwMode="auto">
            <a:xfrm rot="5400000">
              <a:off x="2391" y="2350"/>
              <a:ext cx="27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40" name="Line 29"/>
            <p:cNvSpPr>
              <a:spLocks noChangeShapeType="1"/>
            </p:cNvSpPr>
            <p:nvPr/>
          </p:nvSpPr>
          <p:spPr bwMode="auto">
            <a:xfrm rot="5400000">
              <a:off x="2666" y="2350"/>
              <a:ext cx="2767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941" name="Group 34"/>
            <p:cNvGrpSpPr>
              <a:grpSpLocks/>
            </p:cNvGrpSpPr>
            <p:nvPr/>
          </p:nvGrpSpPr>
          <p:grpSpPr bwMode="auto">
            <a:xfrm rot="5400000">
              <a:off x="3256" y="1858"/>
              <a:ext cx="2936" cy="815"/>
              <a:chOff x="2093" y="307"/>
              <a:chExt cx="2936" cy="815"/>
            </a:xfrm>
          </p:grpSpPr>
          <p:sp>
            <p:nvSpPr>
              <p:cNvPr id="81971" name="Line 30"/>
              <p:cNvSpPr>
                <a:spLocks noChangeShapeType="1"/>
              </p:cNvSpPr>
              <p:nvPr/>
            </p:nvSpPr>
            <p:spPr bwMode="auto">
              <a:xfrm>
                <a:off x="2093" y="1121"/>
                <a:ext cx="293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72" name="Line 31"/>
              <p:cNvSpPr>
                <a:spLocks noChangeShapeType="1"/>
              </p:cNvSpPr>
              <p:nvPr/>
            </p:nvSpPr>
            <p:spPr bwMode="auto">
              <a:xfrm>
                <a:off x="2093" y="849"/>
                <a:ext cx="293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73" name="Line 32"/>
              <p:cNvSpPr>
                <a:spLocks noChangeShapeType="1"/>
              </p:cNvSpPr>
              <p:nvPr/>
            </p:nvSpPr>
            <p:spPr bwMode="auto">
              <a:xfrm>
                <a:off x="2093" y="582"/>
                <a:ext cx="293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74" name="Line 33"/>
              <p:cNvSpPr>
                <a:spLocks noChangeShapeType="1"/>
              </p:cNvSpPr>
              <p:nvPr/>
            </p:nvSpPr>
            <p:spPr bwMode="auto">
              <a:xfrm>
                <a:off x="2093" y="307"/>
                <a:ext cx="2936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1942" name="Line 35"/>
            <p:cNvSpPr>
              <a:spLocks noChangeShapeType="1"/>
            </p:cNvSpPr>
            <p:nvPr/>
          </p:nvSpPr>
          <p:spPr bwMode="auto">
            <a:xfrm rot="5400000" flipV="1">
              <a:off x="4808" y="183"/>
              <a:ext cx="1" cy="1217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943" name="Group 46"/>
            <p:cNvGrpSpPr>
              <a:grpSpLocks/>
            </p:cNvGrpSpPr>
            <p:nvPr/>
          </p:nvGrpSpPr>
          <p:grpSpPr bwMode="auto">
            <a:xfrm rot="5400000">
              <a:off x="2802" y="-733"/>
              <a:ext cx="514" cy="2886"/>
              <a:chOff x="1748" y="937"/>
              <a:chExt cx="514" cy="2886"/>
            </a:xfrm>
          </p:grpSpPr>
          <p:sp>
            <p:nvSpPr>
              <p:cNvPr id="81961" name="Line 36"/>
              <p:cNvSpPr>
                <a:spLocks noChangeShapeType="1"/>
              </p:cNvSpPr>
              <p:nvPr/>
            </p:nvSpPr>
            <p:spPr bwMode="auto">
              <a:xfrm flipH="1" flipV="1">
                <a:off x="1748" y="937"/>
                <a:ext cx="514" cy="46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62" name="Line 37"/>
              <p:cNvSpPr>
                <a:spLocks noChangeShapeType="1"/>
              </p:cNvSpPr>
              <p:nvPr/>
            </p:nvSpPr>
            <p:spPr bwMode="auto">
              <a:xfrm flipH="1" flipV="1">
                <a:off x="1748" y="3358"/>
                <a:ext cx="514" cy="46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63" name="Line 38"/>
              <p:cNvSpPr>
                <a:spLocks noChangeShapeType="1"/>
              </p:cNvSpPr>
              <p:nvPr/>
            </p:nvSpPr>
            <p:spPr bwMode="auto">
              <a:xfrm flipH="1" flipV="1">
                <a:off x="1748" y="3091"/>
                <a:ext cx="514" cy="46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64" name="Line 39"/>
              <p:cNvSpPr>
                <a:spLocks noChangeShapeType="1"/>
              </p:cNvSpPr>
              <p:nvPr/>
            </p:nvSpPr>
            <p:spPr bwMode="auto">
              <a:xfrm flipH="1" flipV="1">
                <a:off x="1748" y="2824"/>
                <a:ext cx="514" cy="45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65" name="Line 40"/>
              <p:cNvSpPr>
                <a:spLocks noChangeShapeType="1"/>
              </p:cNvSpPr>
              <p:nvPr/>
            </p:nvSpPr>
            <p:spPr bwMode="auto">
              <a:xfrm flipH="1" flipV="1">
                <a:off x="1748" y="2552"/>
                <a:ext cx="514" cy="464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66" name="Line 41"/>
              <p:cNvSpPr>
                <a:spLocks noChangeShapeType="1"/>
              </p:cNvSpPr>
              <p:nvPr/>
            </p:nvSpPr>
            <p:spPr bwMode="auto">
              <a:xfrm flipH="1" flipV="1">
                <a:off x="1748" y="2285"/>
                <a:ext cx="514" cy="45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67" name="Line 42"/>
              <p:cNvSpPr>
                <a:spLocks noChangeShapeType="1"/>
              </p:cNvSpPr>
              <p:nvPr/>
            </p:nvSpPr>
            <p:spPr bwMode="auto">
              <a:xfrm flipH="1" flipV="1">
                <a:off x="1748" y="2018"/>
                <a:ext cx="514" cy="45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68" name="Line 43"/>
              <p:cNvSpPr>
                <a:spLocks noChangeShapeType="1"/>
              </p:cNvSpPr>
              <p:nvPr/>
            </p:nvSpPr>
            <p:spPr bwMode="auto">
              <a:xfrm flipH="1" flipV="1">
                <a:off x="1748" y="1743"/>
                <a:ext cx="514" cy="46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69" name="Line 44"/>
              <p:cNvSpPr>
                <a:spLocks noChangeShapeType="1"/>
              </p:cNvSpPr>
              <p:nvPr/>
            </p:nvSpPr>
            <p:spPr bwMode="auto">
              <a:xfrm flipH="1" flipV="1">
                <a:off x="1748" y="1477"/>
                <a:ext cx="514" cy="458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70" name="Line 45"/>
              <p:cNvSpPr>
                <a:spLocks noChangeShapeType="1"/>
              </p:cNvSpPr>
              <p:nvPr/>
            </p:nvSpPr>
            <p:spPr bwMode="auto">
              <a:xfrm flipH="1" flipV="1">
                <a:off x="1748" y="1204"/>
                <a:ext cx="514" cy="46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1944" name="Line 47"/>
            <p:cNvSpPr>
              <a:spLocks noChangeShapeType="1"/>
            </p:cNvSpPr>
            <p:nvPr/>
          </p:nvSpPr>
          <p:spPr bwMode="auto">
            <a:xfrm rot="5400000" flipH="1" flipV="1">
              <a:off x="1599" y="467"/>
              <a:ext cx="509" cy="465"/>
            </a:xfrm>
            <a:prstGeom prst="line">
              <a:avLst/>
            </a:prstGeom>
            <a:noFill/>
            <a:ln w="206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945" name="Rectangle 48"/>
            <p:cNvSpPr>
              <a:spLocks noChangeArrowheads="1"/>
            </p:cNvSpPr>
            <p:nvPr/>
          </p:nvSpPr>
          <p:spPr bwMode="auto">
            <a:xfrm>
              <a:off x="713" y="644"/>
              <a:ext cx="9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Student Names</a:t>
              </a:r>
              <a:endParaRPr lang="en-US">
                <a:latin typeface="Arial" charset="0"/>
              </a:endParaRPr>
            </a:p>
          </p:txBody>
        </p:sp>
        <p:sp>
          <p:nvSpPr>
            <p:cNvPr id="81946" name="Rectangle 49"/>
            <p:cNvSpPr>
              <a:spLocks noChangeArrowheads="1"/>
            </p:cNvSpPr>
            <p:nvPr/>
          </p:nvSpPr>
          <p:spPr bwMode="auto">
            <a:xfrm>
              <a:off x="4375" y="608"/>
              <a:ext cx="1011" cy="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300" b="1">
                  <a:solidFill>
                    <a:srgbClr val="000000"/>
                  </a:solidFill>
                  <a:latin typeface="Arial" charset="0"/>
                </a:rPr>
                <a:t>Maintenance Probes</a:t>
              </a:r>
              <a:endParaRPr lang="en-US">
                <a:latin typeface="Arial" charset="0"/>
              </a:endParaRPr>
            </a:p>
          </p:txBody>
        </p:sp>
        <p:sp>
          <p:nvSpPr>
            <p:cNvPr id="81947" name="Rectangle 50"/>
            <p:cNvSpPr>
              <a:spLocks noChangeArrowheads="1"/>
            </p:cNvSpPr>
            <p:nvPr/>
          </p:nvSpPr>
          <p:spPr bwMode="auto">
            <a:xfrm rot="-2820000">
              <a:off x="1818" y="709"/>
              <a:ext cx="24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Pretest</a:t>
              </a:r>
              <a:endParaRPr lang="en-US">
                <a:latin typeface="Arial" charset="0"/>
              </a:endParaRPr>
            </a:p>
          </p:txBody>
        </p:sp>
        <p:sp>
          <p:nvSpPr>
            <p:cNvPr id="81948" name="Rectangle 51"/>
            <p:cNvSpPr>
              <a:spLocks noChangeArrowheads="1"/>
            </p:cNvSpPr>
            <p:nvPr/>
          </p:nvSpPr>
          <p:spPr bwMode="auto">
            <a:xfrm rot="-2820000">
              <a:off x="2058" y="710"/>
              <a:ext cx="30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Describe</a:t>
              </a:r>
              <a:endParaRPr lang="en-US">
                <a:latin typeface="Arial" charset="0"/>
              </a:endParaRPr>
            </a:p>
          </p:txBody>
        </p:sp>
        <p:sp>
          <p:nvSpPr>
            <p:cNvPr id="81949" name="Rectangle 52"/>
            <p:cNvSpPr>
              <a:spLocks noChangeArrowheads="1"/>
            </p:cNvSpPr>
            <p:nvPr/>
          </p:nvSpPr>
          <p:spPr bwMode="auto">
            <a:xfrm rot="-2820000">
              <a:off x="2356" y="719"/>
              <a:ext cx="20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Model</a:t>
              </a:r>
              <a:endParaRPr lang="en-US">
                <a:latin typeface="Arial" charset="0"/>
              </a:endParaRPr>
            </a:p>
          </p:txBody>
        </p:sp>
        <p:sp>
          <p:nvSpPr>
            <p:cNvPr id="81950" name="Rectangle 53"/>
            <p:cNvSpPr>
              <a:spLocks noChangeArrowheads="1"/>
            </p:cNvSpPr>
            <p:nvPr/>
          </p:nvSpPr>
          <p:spPr bwMode="auto">
            <a:xfrm rot="-2820000">
              <a:off x="2624" y="684"/>
              <a:ext cx="2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Verbal </a:t>
              </a:r>
              <a:endParaRPr lang="en-US">
                <a:latin typeface="Arial" charset="0"/>
              </a:endParaRPr>
            </a:p>
          </p:txBody>
        </p:sp>
        <p:sp>
          <p:nvSpPr>
            <p:cNvPr id="81951" name="Rectangle 54"/>
            <p:cNvSpPr>
              <a:spLocks noChangeArrowheads="1"/>
            </p:cNvSpPr>
            <p:nvPr/>
          </p:nvSpPr>
          <p:spPr bwMode="auto">
            <a:xfrm rot="-2820000">
              <a:off x="2639" y="735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Practice</a:t>
              </a:r>
              <a:endParaRPr lang="en-US">
                <a:latin typeface="Arial" charset="0"/>
              </a:endParaRPr>
            </a:p>
          </p:txBody>
        </p:sp>
        <p:sp>
          <p:nvSpPr>
            <p:cNvPr id="81952" name="Rectangle 55"/>
            <p:cNvSpPr>
              <a:spLocks noChangeArrowheads="1"/>
            </p:cNvSpPr>
            <p:nvPr/>
          </p:nvSpPr>
          <p:spPr bwMode="auto">
            <a:xfrm rot="-2820000">
              <a:off x="2816" y="673"/>
              <a:ext cx="3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Controlled </a:t>
              </a:r>
              <a:endParaRPr lang="en-US">
                <a:latin typeface="Arial" charset="0"/>
              </a:endParaRPr>
            </a:p>
          </p:txBody>
        </p:sp>
        <p:sp>
          <p:nvSpPr>
            <p:cNvPr id="81953" name="Rectangle 56"/>
            <p:cNvSpPr>
              <a:spLocks noChangeArrowheads="1"/>
            </p:cNvSpPr>
            <p:nvPr/>
          </p:nvSpPr>
          <p:spPr bwMode="auto">
            <a:xfrm rot="-2820000">
              <a:off x="2926" y="703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Practice</a:t>
              </a:r>
              <a:endParaRPr lang="en-US">
                <a:latin typeface="Arial" charset="0"/>
              </a:endParaRPr>
            </a:p>
          </p:txBody>
        </p:sp>
        <p:sp>
          <p:nvSpPr>
            <p:cNvPr id="81954" name="Rectangle 57"/>
            <p:cNvSpPr>
              <a:spLocks noChangeArrowheads="1"/>
            </p:cNvSpPr>
            <p:nvPr/>
          </p:nvSpPr>
          <p:spPr bwMode="auto">
            <a:xfrm rot="-2880000">
              <a:off x="3015" y="643"/>
              <a:ext cx="52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Grade-Approp. </a:t>
              </a:r>
              <a:endParaRPr lang="en-US">
                <a:latin typeface="Arial" charset="0"/>
              </a:endParaRPr>
            </a:p>
          </p:txBody>
        </p:sp>
        <p:sp>
          <p:nvSpPr>
            <p:cNvPr id="81955" name="Rectangle 58"/>
            <p:cNvSpPr>
              <a:spLocks noChangeArrowheads="1"/>
            </p:cNvSpPr>
            <p:nvPr/>
          </p:nvSpPr>
          <p:spPr bwMode="auto">
            <a:xfrm rot="-2880000">
              <a:off x="3140" y="758"/>
              <a:ext cx="2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Practice</a:t>
              </a:r>
              <a:endParaRPr lang="en-US">
                <a:latin typeface="Arial" charset="0"/>
              </a:endParaRPr>
            </a:p>
          </p:txBody>
        </p:sp>
        <p:sp>
          <p:nvSpPr>
            <p:cNvPr id="81956" name="Rectangle 59"/>
            <p:cNvSpPr>
              <a:spLocks noChangeArrowheads="1"/>
            </p:cNvSpPr>
            <p:nvPr/>
          </p:nvSpPr>
          <p:spPr bwMode="auto">
            <a:xfrm rot="-2820000">
              <a:off x="3402" y="734"/>
              <a:ext cx="28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Posttest</a:t>
              </a:r>
              <a:endParaRPr lang="en-US">
                <a:latin typeface="Arial" charset="0"/>
              </a:endParaRPr>
            </a:p>
          </p:txBody>
        </p:sp>
        <p:sp>
          <p:nvSpPr>
            <p:cNvPr id="81957" name="Rectangle 60"/>
            <p:cNvSpPr>
              <a:spLocks noChangeArrowheads="1"/>
            </p:cNvSpPr>
            <p:nvPr/>
          </p:nvSpPr>
          <p:spPr bwMode="auto">
            <a:xfrm rot="-2820000">
              <a:off x="3538" y="673"/>
              <a:ext cx="51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Generalization </a:t>
              </a:r>
              <a:endParaRPr lang="en-US">
                <a:latin typeface="Arial" charset="0"/>
              </a:endParaRPr>
            </a:p>
          </p:txBody>
        </p:sp>
        <p:sp>
          <p:nvSpPr>
            <p:cNvPr id="81958" name="Rectangle 61"/>
            <p:cNvSpPr>
              <a:spLocks noChangeArrowheads="1"/>
            </p:cNvSpPr>
            <p:nvPr/>
          </p:nvSpPr>
          <p:spPr bwMode="auto">
            <a:xfrm rot="-2820000">
              <a:off x="3674" y="698"/>
              <a:ext cx="38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Orientation</a:t>
              </a:r>
              <a:endParaRPr lang="en-US">
                <a:latin typeface="Arial" charset="0"/>
              </a:endParaRPr>
            </a:p>
          </p:txBody>
        </p:sp>
        <p:sp>
          <p:nvSpPr>
            <p:cNvPr id="81959" name="Rectangle 62"/>
            <p:cNvSpPr>
              <a:spLocks noChangeArrowheads="1"/>
            </p:cNvSpPr>
            <p:nvPr/>
          </p:nvSpPr>
          <p:spPr bwMode="auto">
            <a:xfrm rot="-2760000">
              <a:off x="3832" y="666"/>
              <a:ext cx="51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Generalization </a:t>
              </a:r>
              <a:endParaRPr lang="en-US">
                <a:latin typeface="Arial" charset="0"/>
              </a:endParaRPr>
            </a:p>
          </p:txBody>
        </p:sp>
        <p:sp>
          <p:nvSpPr>
            <p:cNvPr id="81960" name="Rectangle 63"/>
            <p:cNvSpPr>
              <a:spLocks noChangeArrowheads="1"/>
            </p:cNvSpPr>
            <p:nvPr/>
          </p:nvSpPr>
          <p:spPr bwMode="auto">
            <a:xfrm rot="-2760000">
              <a:off x="3939" y="741"/>
              <a:ext cx="34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Activation</a:t>
              </a:r>
              <a:endParaRPr lang="en-US">
                <a:latin typeface="Arial" charset="0"/>
              </a:endParaRPr>
            </a:p>
          </p:txBody>
        </p:sp>
      </p:grpSp>
      <p:pic>
        <p:nvPicPr>
          <p:cNvPr id="81925" name="Picture 6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83538" y="6240463"/>
            <a:ext cx="11366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06449-7A29-4AFE-B9C6-CCD778E7FDE0}" type="slidenum">
              <a:rPr lang="en-US"/>
              <a:pPr/>
              <a:t>41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eaLnBrk="1" hangingPunct="1"/>
            <a:r>
              <a:rPr lang="en-US" smtClean="0"/>
              <a:t>Error Monitoring Strategy</a:t>
            </a:r>
            <a:br>
              <a:rPr lang="en-US" smtClean="0"/>
            </a:br>
            <a:r>
              <a:rPr lang="en-US" smtClean="0"/>
              <a:t>Strategic Instruction Model Training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smtClean="0"/>
              <a:t>Purpose: 	</a:t>
            </a:r>
            <a:r>
              <a:rPr lang="en-US" sz="2200" smtClean="0"/>
              <a:t>To explain, model, and practice the 			Error Monitoring Strategy.</a:t>
            </a:r>
            <a:endParaRPr lang="en-US" smtClean="0"/>
          </a:p>
        </p:txBody>
      </p:sp>
      <p:pic>
        <p:nvPicPr>
          <p:cNvPr id="8397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ECFEA-DA6F-4BA3-BB39-F4DD030FE2A8}" type="slidenum">
              <a:rPr lang="en-US"/>
              <a:pPr/>
              <a:t>42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eaLnBrk="1" hangingPunct="1"/>
            <a:r>
              <a:rPr lang="en-US" smtClean="0"/>
              <a:t>Error Monitoring Strategy</a:t>
            </a:r>
            <a:br>
              <a:rPr lang="en-US" smtClean="0"/>
            </a:br>
            <a:r>
              <a:rPr lang="en-US" smtClean="0"/>
              <a:t>Strategic Instruction Model Training</a:t>
            </a:r>
          </a:p>
        </p:txBody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/>
              <a:t>Objectives:	</a:t>
            </a:r>
            <a:r>
              <a:rPr lang="en-US" sz="2000" smtClean="0"/>
              <a:t>Following this session, you will be 			able to:  </a:t>
            </a:r>
          </a:p>
          <a:p>
            <a:pPr lvl="2" eaLnBrk="1" hangingPunct="1"/>
            <a:endParaRPr lang="en-US" sz="1600" smtClean="0"/>
          </a:p>
          <a:p>
            <a:pPr lvl="1" eaLnBrk="1" hangingPunct="1">
              <a:buFontTx/>
              <a:buNone/>
            </a:pPr>
            <a:r>
              <a:rPr lang="en-US" sz="2000" smtClean="0"/>
              <a:t>1.	Explain the Error Monitoring Strategy.</a:t>
            </a:r>
          </a:p>
          <a:p>
            <a:pPr lvl="1" eaLnBrk="1" hangingPunct="1">
              <a:buFontTx/>
              <a:buNone/>
            </a:pPr>
            <a:r>
              <a:rPr lang="en-US" sz="2000" smtClean="0"/>
              <a:t>2.	State rationales for teaching the Error Monitoring Strategy to learning disabled and low-achieving students.</a:t>
            </a:r>
          </a:p>
          <a:p>
            <a:pPr lvl="1" eaLnBrk="1" hangingPunct="1">
              <a:buFontTx/>
              <a:buNone/>
            </a:pPr>
            <a:r>
              <a:rPr lang="en-US" sz="2000" smtClean="0"/>
              <a:t>3.	Describe and model the Error Monitoring Strategy.</a:t>
            </a:r>
          </a:p>
          <a:p>
            <a:pPr lvl="1" eaLnBrk="1" hangingPunct="1">
              <a:buFontTx/>
              <a:buNone/>
            </a:pPr>
            <a:r>
              <a:rPr lang="en-US" sz="2000" smtClean="0"/>
              <a:t>4.	Score student pretests, practice attempts, and posttests. </a:t>
            </a:r>
          </a:p>
          <a:p>
            <a:pPr lvl="1" eaLnBrk="1" hangingPunct="1">
              <a:buFontTx/>
              <a:buNone/>
            </a:pPr>
            <a:r>
              <a:rPr lang="en-US" sz="2000" smtClean="0"/>
              <a:t>5.	Implement the Error Monitoring Strategy.</a:t>
            </a:r>
          </a:p>
        </p:txBody>
      </p:sp>
      <p:pic>
        <p:nvPicPr>
          <p:cNvPr id="8499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4D30C7-FB58-42D0-8301-95E7145B9192}" type="slidenum">
              <a:rPr lang="en-US"/>
              <a:pPr/>
              <a:t>43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eaLnBrk="1" hangingPunct="1"/>
            <a:r>
              <a:rPr lang="en-US" smtClean="0"/>
              <a:t>Error Monitoring Strategy</a:t>
            </a:r>
            <a:br>
              <a:rPr lang="en-US" smtClean="0"/>
            </a:br>
            <a:r>
              <a:rPr lang="en-US" smtClean="0"/>
              <a:t>Strategic Instruction Model Training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398463" indent="-398463"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Outline:	</a:t>
            </a:r>
          </a:p>
          <a:p>
            <a:pPr marL="398463" indent="-398463" eaLnBrk="1" hangingPunct="1">
              <a:spcBef>
                <a:spcPct val="50000"/>
              </a:spcBef>
              <a:buFontTx/>
              <a:buNone/>
            </a:pPr>
            <a:r>
              <a:rPr lang="en-US" sz="2200" smtClean="0"/>
              <a:t>	</a:t>
            </a:r>
            <a:r>
              <a:rPr lang="en-US" sz="2000" smtClean="0"/>
              <a:t>Advance organizer</a:t>
            </a:r>
            <a:endParaRPr lang="en-US" sz="2200" smtClean="0"/>
          </a:p>
          <a:p>
            <a:pPr marL="1033463" lvl="1" indent="-520700" eaLnBrk="1" hangingPunct="1">
              <a:spcBef>
                <a:spcPct val="0"/>
              </a:spcBef>
              <a:buFontTx/>
              <a:buNone/>
            </a:pPr>
            <a:endParaRPr lang="en-US" sz="2000" smtClean="0"/>
          </a:p>
          <a:p>
            <a:pPr marL="1033463" lvl="1" indent="-520700" eaLnBrk="1" hangingPunct="1">
              <a:spcBef>
                <a:spcPct val="0"/>
              </a:spcBef>
              <a:buFontTx/>
              <a:buNone/>
            </a:pPr>
            <a:r>
              <a:rPr lang="en-US" sz="2000" smtClean="0"/>
              <a:t>I.	Error Monitoring strategy overview</a:t>
            </a:r>
          </a:p>
          <a:p>
            <a:pPr marL="1033463" lvl="1" indent="-520700" eaLnBrk="1" hangingPunct="1">
              <a:spcBef>
                <a:spcPct val="0"/>
              </a:spcBef>
              <a:buFontTx/>
              <a:buNone/>
            </a:pPr>
            <a:endParaRPr lang="en-US" sz="2000" smtClean="0"/>
          </a:p>
          <a:p>
            <a:pPr marL="1033463" lvl="1" indent="-520700" eaLnBrk="1" hangingPunct="1">
              <a:spcBef>
                <a:spcPct val="0"/>
              </a:spcBef>
              <a:buFontTx/>
              <a:buNone/>
            </a:pPr>
            <a:r>
              <a:rPr lang="en-US" sz="2000" smtClean="0"/>
              <a:t>II.	Materials and organization</a:t>
            </a:r>
          </a:p>
          <a:p>
            <a:pPr marL="1033463" lvl="1" indent="-520700" eaLnBrk="1" hangingPunct="1">
              <a:spcBef>
                <a:spcPct val="0"/>
              </a:spcBef>
              <a:buFontTx/>
              <a:buNone/>
            </a:pPr>
            <a:endParaRPr lang="en-US" sz="2000" smtClean="0"/>
          </a:p>
          <a:p>
            <a:pPr marL="1033463" lvl="1" indent="-520700" eaLnBrk="1" hangingPunct="1">
              <a:spcBef>
                <a:spcPct val="0"/>
              </a:spcBef>
              <a:buFontTx/>
              <a:buNone/>
            </a:pPr>
            <a:r>
              <a:rPr lang="en-US" sz="2000" smtClean="0"/>
              <a:t>III.	Step-by-step run through the Error Monitoring 	Strategy</a:t>
            </a:r>
          </a:p>
          <a:p>
            <a:pPr marL="1033463" lvl="1" indent="-520700" eaLnBrk="1" hangingPunct="1">
              <a:spcBef>
                <a:spcPct val="50000"/>
              </a:spcBef>
              <a:buFontTx/>
              <a:buNone/>
            </a:pPr>
            <a:r>
              <a:rPr lang="en-US" sz="2000" smtClean="0"/>
              <a:t>	A.  Role play practice</a:t>
            </a:r>
          </a:p>
        </p:txBody>
      </p:sp>
      <p:pic>
        <p:nvPicPr>
          <p:cNvPr id="8602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2F822-D9A5-428B-8FD6-7D964E0B883B}" type="slidenum">
              <a:rPr lang="en-US"/>
              <a:pPr/>
              <a:t>44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eaLnBrk="1" hangingPunct="1"/>
            <a:r>
              <a:rPr lang="en-US" smtClean="0"/>
              <a:t>Error Monitoring Strategy</a:t>
            </a:r>
            <a:br>
              <a:rPr lang="en-US" smtClean="0"/>
            </a:br>
            <a:r>
              <a:rPr lang="en-US" smtClean="0"/>
              <a:t>Strategic Instruction Model Training</a:t>
            </a:r>
          </a:p>
        </p:txBody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Outline:</a:t>
            </a:r>
          </a:p>
          <a:p>
            <a:pPr eaLnBrk="1" hangingPunct="1">
              <a:lnSpc>
                <a:spcPct val="80000"/>
              </a:lnSpc>
            </a:pPr>
            <a:endParaRPr lang="en-US" sz="2200" smtClean="0"/>
          </a:p>
          <a:p>
            <a:pPr marL="1033463" lvl="1" indent="-576263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IV.	Scoring practice</a:t>
            </a:r>
          </a:p>
          <a:p>
            <a:pPr marL="1033463" lvl="1" indent="-576263"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marL="1033463" lvl="1" indent="-576263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V.	Incorporation into IEPs</a:t>
            </a:r>
          </a:p>
          <a:p>
            <a:pPr marL="1033463" lvl="1" indent="-576263"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marL="1033463" lvl="1" indent="-576263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VI.	Problem solving</a:t>
            </a:r>
          </a:p>
          <a:p>
            <a:pPr marL="1033463" lvl="1" indent="-576263"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marL="1033463" lvl="1" indent="-576263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VII.	Planning for implementation</a:t>
            </a:r>
          </a:p>
          <a:p>
            <a:pPr marL="1033463" lvl="1" indent="-576263" eaLnBrk="1" hangingPunct="1">
              <a:lnSpc>
                <a:spcPct val="80000"/>
              </a:lnSpc>
              <a:buFontTx/>
              <a:buNone/>
            </a:pPr>
            <a:endParaRPr lang="en-US" sz="2000" smtClean="0"/>
          </a:p>
          <a:p>
            <a:pPr marL="1033463" lvl="1" indent="-576263" eaLnBrk="1" hangingPunct="1">
              <a:lnSpc>
                <a:spcPct val="80000"/>
              </a:lnSpc>
              <a:buFontTx/>
              <a:buNone/>
            </a:pPr>
            <a:r>
              <a:rPr lang="en-US" sz="2000" smtClean="0"/>
              <a:t>Post organizer</a:t>
            </a:r>
          </a:p>
        </p:txBody>
      </p:sp>
      <p:pic>
        <p:nvPicPr>
          <p:cNvPr id="8704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9ADA0E-8BB4-42A1-AE8C-F1489C2BFB7C}" type="slidenum">
              <a:rPr lang="en-US"/>
              <a:pPr/>
              <a:t>45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806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Sample Paragraph 4</a:t>
            </a:r>
          </a:p>
        </p:txBody>
      </p:sp>
      <p:sp>
        <p:nvSpPr>
          <p:cNvPr id="88069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	</a:t>
            </a:r>
            <a:r>
              <a:rPr lang="en-US" sz="2200" smtClean="0">
                <a:latin typeface="Sand" pitchFamily="1" charset="0"/>
              </a:rPr>
              <a:t>Everyone's room reflects there personality.  As you come into my room there are team pennates around all four walls.  I have two beds and in the center is a night stand.  On the left wall by my bed is a tall book shelf and farther on down is a stereo cabnent.  Oposite the bed is a big clothes chest wit a big mirror comeing up from the center.  Right near the door way is a desk, and left of the desk is a walk in claset.  My room is very sporty and also a typical teenage room.</a:t>
            </a:r>
          </a:p>
        </p:txBody>
      </p:sp>
      <p:pic>
        <p:nvPicPr>
          <p:cNvPr id="8807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8D3773-2319-441F-82DE-DD02633F0C51}" type="slidenum">
              <a:rPr lang="en-US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Steps of the Strategy</a:t>
            </a: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z="2200" smtClean="0"/>
              <a:t>Require students to:</a:t>
            </a:r>
          </a:p>
          <a:p>
            <a:pPr lvl="1" eaLnBrk="1" hangingPunct="1">
              <a:lnSpc>
                <a:spcPct val="110000"/>
              </a:lnSpc>
              <a:spcBef>
                <a:spcPct val="10000"/>
              </a:spcBef>
            </a:pPr>
            <a:r>
              <a:rPr lang="en-US" sz="2000" smtClean="0"/>
              <a:t>integrate the </a:t>
            </a:r>
            <a:r>
              <a:rPr lang="en-US" sz="2000" i="1" smtClean="0"/>
              <a:t>Sentence Writing Strategy</a:t>
            </a:r>
            <a:r>
              <a:rPr lang="en-US" sz="2000" smtClean="0"/>
              <a:t> (and the </a:t>
            </a:r>
            <a:r>
              <a:rPr lang="en-US" sz="2000" i="1" smtClean="0"/>
              <a:t>Paragraph Writing Strategy</a:t>
            </a:r>
            <a:r>
              <a:rPr lang="en-US" sz="2000" smtClean="0"/>
              <a:t>) with a strategy for detecting and correcting four types of mechanical errors:</a:t>
            </a:r>
          </a:p>
          <a:p>
            <a:pPr lvl="2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sz="1800" smtClean="0"/>
              <a:t>Capitalization</a:t>
            </a:r>
          </a:p>
          <a:p>
            <a:pPr lvl="2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sz="1800" smtClean="0"/>
              <a:t>Overall Appearance</a:t>
            </a:r>
          </a:p>
          <a:p>
            <a:pPr lvl="2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sz="1800" smtClean="0"/>
              <a:t>Punctuation</a:t>
            </a:r>
          </a:p>
          <a:p>
            <a:pPr lvl="2" eaLnBrk="1" hangingPunct="1">
              <a:lnSpc>
                <a:spcPct val="110000"/>
              </a:lnSpc>
              <a:spcBef>
                <a:spcPct val="0"/>
              </a:spcBef>
            </a:pPr>
            <a:r>
              <a:rPr lang="en-US" sz="1800" smtClean="0"/>
              <a:t>Spelling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utilize resources to aid in this process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make a rough draft and a final draft of their work</a:t>
            </a:r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reread the final draft as a final check</a:t>
            </a:r>
          </a:p>
        </p:txBody>
      </p:sp>
      <p:pic>
        <p:nvPicPr>
          <p:cNvPr id="3379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B740F-3F6B-4E77-9289-EB492A8480EB}" type="slidenum">
              <a:rPr lang="en-US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Rationales Behind the Error Monitoring Strategy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60375" indent="-460375" eaLnBrk="1" hangingPunct="1"/>
            <a:r>
              <a:rPr lang="en-US" smtClean="0"/>
              <a:t>Students often have no awareness of the appearance of their products.  Instruction in this strategy makes them aware of the appearance and the impression it makes on others.</a:t>
            </a:r>
          </a:p>
        </p:txBody>
      </p:sp>
      <p:pic>
        <p:nvPicPr>
          <p:cNvPr id="3482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1D933-9FC9-4A05-9F09-65160C064C72}" type="slidenum">
              <a:rPr lang="en-US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Rationales Behind the Error Monitoring Strategy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Students often do not check their work. This is one behavior that characterizes low achievers. Instruction in this strategy makes them focus on the importance of checking work.</a:t>
            </a:r>
          </a:p>
        </p:txBody>
      </p:sp>
      <p:pic>
        <p:nvPicPr>
          <p:cNvPr id="3584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1FBEFB-3991-4A6B-A9A4-36087FE0A131}" type="slidenum">
              <a:rPr lang="en-US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Rationales Behind the Error Monitoring Strategy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Student often do not know how to check their work. The </a:t>
            </a:r>
            <a:r>
              <a:rPr lang="en-US" i="1" smtClean="0"/>
              <a:t>Error Monitoring Strategy</a:t>
            </a:r>
            <a:r>
              <a:rPr lang="en-US" smtClean="0"/>
              <a:t> gives them a simple approach to the checking task.</a:t>
            </a:r>
          </a:p>
        </p:txBody>
      </p:sp>
      <p:pic>
        <p:nvPicPr>
          <p:cNvPr id="3687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0C181-22C4-4EC9-81B7-1DF1042D43CD}" type="slidenum">
              <a:rPr lang="en-US"/>
              <a:pPr/>
              <a:t>9</a:t>
            </a:fld>
            <a:endParaRPr lang="en-US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Error Monitoring Results</a:t>
            </a:r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</a:t>
            </a:r>
          </a:p>
          <a:p>
            <a:pPr eaLnBrk="1" hangingPunct="1">
              <a:buFontTx/>
              <a:buNone/>
            </a:pPr>
            <a:endParaRPr lang="en-US" smtClean="0"/>
          </a:p>
        </p:txBody>
      </p:sp>
      <p:grpSp>
        <p:nvGrpSpPr>
          <p:cNvPr id="37894" name="Group 20"/>
          <p:cNvGrpSpPr>
            <a:grpSpLocks/>
          </p:cNvGrpSpPr>
          <p:nvPr/>
        </p:nvGrpSpPr>
        <p:grpSpPr bwMode="auto">
          <a:xfrm>
            <a:off x="1676400" y="2286000"/>
            <a:ext cx="6400800" cy="2514600"/>
            <a:chOff x="1104" y="1440"/>
            <a:chExt cx="4032" cy="1584"/>
          </a:xfrm>
        </p:grpSpPr>
        <p:sp>
          <p:nvSpPr>
            <p:cNvPr id="37896" name="Rectangle 7"/>
            <p:cNvSpPr>
              <a:spLocks noChangeArrowheads="1"/>
            </p:cNvSpPr>
            <p:nvPr/>
          </p:nvSpPr>
          <p:spPr bwMode="auto">
            <a:xfrm>
              <a:off x="2256" y="1440"/>
              <a:ext cx="95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Arial" charset="0"/>
                </a:rPr>
                <a:t>First Draft</a:t>
              </a:r>
            </a:p>
          </p:txBody>
        </p:sp>
        <p:sp>
          <p:nvSpPr>
            <p:cNvPr id="37897" name="Rectangle 8"/>
            <p:cNvSpPr>
              <a:spLocks noChangeArrowheads="1"/>
            </p:cNvSpPr>
            <p:nvPr/>
          </p:nvSpPr>
          <p:spPr bwMode="auto">
            <a:xfrm>
              <a:off x="3888" y="1440"/>
              <a:ext cx="100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Arial" charset="0"/>
                </a:rPr>
                <a:t>Final Draft</a:t>
              </a:r>
            </a:p>
          </p:txBody>
        </p:sp>
        <p:sp>
          <p:nvSpPr>
            <p:cNvPr id="37898" name="Rectangle 9"/>
            <p:cNvSpPr>
              <a:spLocks noChangeArrowheads="1"/>
            </p:cNvSpPr>
            <p:nvPr/>
          </p:nvSpPr>
          <p:spPr bwMode="auto">
            <a:xfrm>
              <a:off x="1210" y="1920"/>
              <a:ext cx="7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charset="0"/>
                </a:rPr>
                <a:t>Pretest</a:t>
              </a:r>
            </a:p>
          </p:txBody>
        </p:sp>
        <p:sp>
          <p:nvSpPr>
            <p:cNvPr id="37899" name="Rectangle 10"/>
            <p:cNvSpPr>
              <a:spLocks noChangeArrowheads="1"/>
            </p:cNvSpPr>
            <p:nvPr/>
          </p:nvSpPr>
          <p:spPr bwMode="auto">
            <a:xfrm>
              <a:off x="1104" y="2544"/>
              <a:ext cx="87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latin typeface="Arial" charset="0"/>
                </a:rPr>
                <a:t>Posttest</a:t>
              </a:r>
            </a:p>
          </p:txBody>
        </p:sp>
        <p:grpSp>
          <p:nvGrpSpPr>
            <p:cNvPr id="37900" name="Group 19"/>
            <p:cNvGrpSpPr>
              <a:grpSpLocks/>
            </p:cNvGrpSpPr>
            <p:nvPr/>
          </p:nvGrpSpPr>
          <p:grpSpPr bwMode="auto">
            <a:xfrm>
              <a:off x="1968" y="1728"/>
              <a:ext cx="3168" cy="1296"/>
              <a:chOff x="2064" y="1824"/>
              <a:chExt cx="3168" cy="1296"/>
            </a:xfrm>
          </p:grpSpPr>
          <p:grpSp>
            <p:nvGrpSpPr>
              <p:cNvPr id="37901" name="Group 18"/>
              <p:cNvGrpSpPr>
                <a:grpSpLocks/>
              </p:cNvGrpSpPr>
              <p:nvPr/>
            </p:nvGrpSpPr>
            <p:grpSpPr bwMode="auto">
              <a:xfrm>
                <a:off x="2064" y="1824"/>
                <a:ext cx="3168" cy="1296"/>
                <a:chOff x="2064" y="1824"/>
                <a:chExt cx="3168" cy="1296"/>
              </a:xfrm>
            </p:grpSpPr>
            <p:grpSp>
              <p:nvGrpSpPr>
                <p:cNvPr id="37904" name="Group 15"/>
                <p:cNvGrpSpPr>
                  <a:grpSpLocks/>
                </p:cNvGrpSpPr>
                <p:nvPr/>
              </p:nvGrpSpPr>
              <p:grpSpPr bwMode="auto">
                <a:xfrm>
                  <a:off x="2134" y="1913"/>
                  <a:ext cx="3026" cy="1118"/>
                  <a:chOff x="2112" y="1872"/>
                  <a:chExt cx="3026" cy="1118"/>
                </a:xfrm>
              </p:grpSpPr>
              <p:sp>
                <p:nvSpPr>
                  <p:cNvPr id="37906" name="Rectangle 6"/>
                  <p:cNvSpPr>
                    <a:spLocks noChangeArrowheads="1"/>
                  </p:cNvSpPr>
                  <p:nvPr/>
                </p:nvSpPr>
                <p:spPr bwMode="auto">
                  <a:xfrm>
                    <a:off x="3773" y="1872"/>
                    <a:ext cx="1311" cy="5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>
                        <a:latin typeface="Arial" charset="0"/>
                      </a:rPr>
                      <a:t>1 error in</a:t>
                    </a:r>
                  </a:p>
                  <a:p>
                    <a:r>
                      <a:rPr lang="en-US">
                        <a:latin typeface="Arial" charset="0"/>
                      </a:rPr>
                      <a:t>every 5 words</a:t>
                    </a:r>
                  </a:p>
                </p:txBody>
              </p:sp>
              <p:sp>
                <p:nvSpPr>
                  <p:cNvPr id="37907" name="Rectangle 11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472"/>
                    <a:ext cx="1311" cy="5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>
                        <a:latin typeface="Arial" charset="0"/>
                      </a:rPr>
                      <a:t>1 error in</a:t>
                    </a:r>
                  </a:p>
                  <a:p>
                    <a:r>
                      <a:rPr lang="en-US">
                        <a:latin typeface="Arial" charset="0"/>
                      </a:rPr>
                      <a:t>every 4 words</a:t>
                    </a:r>
                  </a:p>
                </p:txBody>
              </p:sp>
              <p:sp>
                <p:nvSpPr>
                  <p:cNvPr id="37908" name="Rectangle 12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1872"/>
                    <a:ext cx="1311" cy="5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>
                        <a:latin typeface="Arial" charset="0"/>
                      </a:rPr>
                      <a:t>1 error in</a:t>
                    </a:r>
                  </a:p>
                  <a:p>
                    <a:r>
                      <a:rPr lang="en-US">
                        <a:latin typeface="Arial" charset="0"/>
                      </a:rPr>
                      <a:t>every 3 words</a:t>
                    </a:r>
                  </a:p>
                </p:txBody>
              </p:sp>
              <p:sp>
                <p:nvSpPr>
                  <p:cNvPr id="37909" name="Rectangle 13"/>
                  <p:cNvSpPr>
                    <a:spLocks noChangeArrowheads="1"/>
                  </p:cNvSpPr>
                  <p:nvPr/>
                </p:nvSpPr>
                <p:spPr bwMode="auto">
                  <a:xfrm>
                    <a:off x="3720" y="2472"/>
                    <a:ext cx="1418" cy="5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>
                        <a:latin typeface="Arial" charset="0"/>
                      </a:rPr>
                      <a:t>1 error in</a:t>
                    </a:r>
                  </a:p>
                  <a:p>
                    <a:r>
                      <a:rPr lang="en-US">
                        <a:latin typeface="Arial" charset="0"/>
                      </a:rPr>
                      <a:t>every 33 words</a:t>
                    </a:r>
                  </a:p>
                </p:txBody>
              </p:sp>
            </p:grpSp>
            <p:sp>
              <p:nvSpPr>
                <p:cNvPr id="37905" name="Rectangle 14"/>
                <p:cNvSpPr>
                  <a:spLocks noChangeArrowheads="1"/>
                </p:cNvSpPr>
                <p:nvPr/>
              </p:nvSpPr>
              <p:spPr bwMode="auto">
                <a:xfrm>
                  <a:off x="2064" y="1824"/>
                  <a:ext cx="3168" cy="1296"/>
                </a:xfrm>
                <a:prstGeom prst="rect">
                  <a:avLst/>
                </a:prstGeom>
                <a:noFill/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7902" name="Line 16"/>
              <p:cNvSpPr>
                <a:spLocks noChangeShapeType="1"/>
              </p:cNvSpPr>
              <p:nvPr/>
            </p:nvSpPr>
            <p:spPr bwMode="auto">
              <a:xfrm flipV="1">
                <a:off x="3648" y="1824"/>
                <a:ext cx="0" cy="12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903" name="Line 17"/>
              <p:cNvSpPr>
                <a:spLocks noChangeShapeType="1"/>
              </p:cNvSpPr>
              <p:nvPr/>
            </p:nvSpPr>
            <p:spPr bwMode="auto">
              <a:xfrm>
                <a:off x="2064" y="2472"/>
                <a:ext cx="3168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37895" name="Picture 2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_no KU Template">
  <a:themeElements>
    <a:clrScheme name="">
      <a:dk1>
        <a:srgbClr val="000000"/>
      </a:dk1>
      <a:lt1>
        <a:srgbClr val="FFFFFF"/>
      </a:lt1>
      <a:dk2>
        <a:srgbClr val="601314"/>
      </a:dk2>
      <a:lt2>
        <a:srgbClr val="808080"/>
      </a:lt2>
      <a:accent1>
        <a:srgbClr val="DC5A21"/>
      </a:accent1>
      <a:accent2>
        <a:srgbClr val="FFFFFF"/>
      </a:accent2>
      <a:accent3>
        <a:srgbClr val="FFFFFF"/>
      </a:accent3>
      <a:accent4>
        <a:srgbClr val="000000"/>
      </a:accent4>
      <a:accent5>
        <a:srgbClr val="EBB5AB"/>
      </a:accent5>
      <a:accent6>
        <a:srgbClr val="E7E7E7"/>
      </a:accent6>
      <a:hlink>
        <a:srgbClr val="495B60"/>
      </a:hlink>
      <a:folHlink>
        <a:srgbClr val="5FB3D9"/>
      </a:folHlink>
    </a:clrScheme>
    <a:fontScheme name="SIM_no KU Templat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IM_no KU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M_no KU Template2">
  <a:themeElements>
    <a:clrScheme name="">
      <a:dk1>
        <a:srgbClr val="000000"/>
      </a:dk1>
      <a:lt1>
        <a:srgbClr val="FFFFFF"/>
      </a:lt1>
      <a:dk2>
        <a:srgbClr val="601314"/>
      </a:dk2>
      <a:lt2>
        <a:srgbClr val="808080"/>
      </a:lt2>
      <a:accent1>
        <a:srgbClr val="DC5A21"/>
      </a:accent1>
      <a:accent2>
        <a:srgbClr val="FFFFFF"/>
      </a:accent2>
      <a:accent3>
        <a:srgbClr val="FFFFFF"/>
      </a:accent3>
      <a:accent4>
        <a:srgbClr val="000000"/>
      </a:accent4>
      <a:accent5>
        <a:srgbClr val="EBB5AB"/>
      </a:accent5>
      <a:accent6>
        <a:srgbClr val="E7E7E7"/>
      </a:accent6>
      <a:hlink>
        <a:srgbClr val="495B60"/>
      </a:hlink>
      <a:folHlink>
        <a:srgbClr val="5FB3D9"/>
      </a:folHlink>
    </a:clrScheme>
    <a:fontScheme name="SIM_no KU Template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IM_no KU 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Bonsai:CE/LS - CD-ROMS:SIM_no KU Template2.pot</Template>
  <TotalTime>473</TotalTime>
  <Words>1620</Words>
  <Application>Microsoft Office PowerPoint</Application>
  <PresentationFormat>On-screen Show (4:3)</PresentationFormat>
  <Paragraphs>660</Paragraphs>
  <Slides>45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53" baseType="lpstr">
      <vt:lpstr>Times New Roman</vt:lpstr>
      <vt:lpstr>ＭＳ Ｐゴシック</vt:lpstr>
      <vt:lpstr>Arial</vt:lpstr>
      <vt:lpstr>Times</vt:lpstr>
      <vt:lpstr>Helvetica</vt:lpstr>
      <vt:lpstr>Sand</vt:lpstr>
      <vt:lpstr>SIM_no KU Template</vt:lpstr>
      <vt:lpstr>SIM_no KU Template2</vt:lpstr>
      <vt:lpstr>Error Monitoring Strategy          Error Monitoring Strategy</vt:lpstr>
      <vt:lpstr>The Error  Monitoring Strategy</vt:lpstr>
      <vt:lpstr>Pertinent Setting Demands</vt:lpstr>
      <vt:lpstr>Purpose of the Strategy</vt:lpstr>
      <vt:lpstr>Steps of the Strategy</vt:lpstr>
      <vt:lpstr>Rationales Behind the Error Monitoring Strategy</vt:lpstr>
      <vt:lpstr>Rationales Behind the Error Monitoring Strategy</vt:lpstr>
      <vt:lpstr>Rationales Behind the Error Monitoring Strategy</vt:lpstr>
      <vt:lpstr>Error Monitoring Results</vt:lpstr>
      <vt:lpstr>Learning Strategies Curriculum</vt:lpstr>
      <vt:lpstr>Learning Strategies Curriculum</vt:lpstr>
      <vt:lpstr>Learning Strategies Curriculum</vt:lpstr>
      <vt:lpstr>Slide 13</vt:lpstr>
      <vt:lpstr>Selecting Students for the Error Monitoring Strategy</vt:lpstr>
      <vt:lpstr>Error Monitoring Strategy Instructor's Manual Contents</vt:lpstr>
      <vt:lpstr>Error Monitoring Strategy Instructor's Manual Contents</vt:lpstr>
      <vt:lpstr>Error Monitoring Strategy  Student Folder Contents</vt:lpstr>
      <vt:lpstr>Error Monitoring Strategy  Student Folder Contents</vt:lpstr>
      <vt:lpstr>Error Monitoring Strategy</vt:lpstr>
      <vt:lpstr>The Most Common Mistakes in Writing</vt:lpstr>
      <vt:lpstr>Proper Noun</vt:lpstr>
      <vt:lpstr>Common Noun</vt:lpstr>
      <vt:lpstr>Capitalization Questions</vt:lpstr>
      <vt:lpstr>Overall Appearance Questions</vt:lpstr>
      <vt:lpstr>Punctuation Questions</vt:lpstr>
      <vt:lpstr>Spelling Questions</vt:lpstr>
      <vt:lpstr>Steps for Error Monitoring</vt:lpstr>
      <vt:lpstr>The "COPS" Questions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Error Monitoring Strategy Strategic Instruction Model Training</vt:lpstr>
      <vt:lpstr>Error Monitoring Strategy Strategic Instruction Model Training</vt:lpstr>
      <vt:lpstr>Error Monitoring Strategy Strategic Instruction Model Training</vt:lpstr>
      <vt:lpstr>Error Monitoring Strategy Strategic Instruction Model Training</vt:lpstr>
      <vt:lpstr>Sample Paragraph 4</vt:lpstr>
    </vt:vector>
  </TitlesOfParts>
  <Company>Center for Research on Learning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WARNING:</dc:title>
  <dc:creator>Brian Staats</dc:creator>
  <cp:lastModifiedBy>faietaj</cp:lastModifiedBy>
  <cp:revision>35</cp:revision>
  <dcterms:created xsi:type="dcterms:W3CDTF">1999-07-22T17:39:39Z</dcterms:created>
  <dcterms:modified xsi:type="dcterms:W3CDTF">2011-03-09T13:15:17Z</dcterms:modified>
</cp:coreProperties>
</file>